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9F022C-77F5-4194-94E4-247E0AAC3B2C}">
  <a:tblStyle styleId="{E69F022C-77F5-4194-94E4-247E0AAC3B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46967336b3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46967336b3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to use a CNN as our 2nd model because </a:t>
            </a:r>
            <a:r>
              <a:rPr lang="en"/>
              <a:t>there</a:t>
            </a:r>
            <a:r>
              <a:rPr lang="en"/>
              <a:t> is no better alternative when trying to classify images. The thing that makes CNN’s so good for classifying and doing image work is that its able to extract meaningful attributes from a large feature pool which are the pixels in an image. A 224x224 image has 50176 </a:t>
            </a:r>
            <a:r>
              <a:rPr lang="en"/>
              <a:t>features</a:t>
            </a:r>
            <a:r>
              <a:rPr lang="en"/>
              <a:t> that the CNN has to process. A CNN takes all those features and </a:t>
            </a:r>
            <a:r>
              <a:rPr lang="en"/>
              <a:t>simplifies</a:t>
            </a:r>
            <a:r>
              <a:rPr lang="en"/>
              <a:t> them into a smaller set of key features for the next layer. Additionally, the </a:t>
            </a:r>
            <a:r>
              <a:rPr lang="en"/>
              <a:t>weight</a:t>
            </a:r>
            <a:r>
              <a:rPr lang="en"/>
              <a:t> matrix is saved and used across several of the input features. When the inputs change for each image, there is a consistent relative change to the outputs. In previous projects </a:t>
            </a:r>
            <a:r>
              <a:rPr lang="en"/>
              <a:t>that</a:t>
            </a:r>
            <a:r>
              <a:rPr lang="en"/>
              <a:t> have used CNN’s to classify the ASL alphabet they achieved a 98% accuracy rate using a 7 layer CNNN.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46967336b3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46967336b3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a:t>
            </a:r>
            <a:r>
              <a:rPr lang="en"/>
              <a:t> attempts were not great as each epoch took a long time to process and started out with low accuracy scores. Strides, which are how much the </a:t>
            </a:r>
            <a:r>
              <a:rPr lang="en"/>
              <a:t>kernel moves across the image, are initially set to 1x1. This ended up taking 10 minutes for each epoch when the kernels were 3x3. As we began to play around with our hyperparameters we were able to achieve a much faster epoch time, as well as much better accuracy scores.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46967336b3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46967336b3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thing we did to improve the time it took for each epoch was to increase the stride from 1x1 to 3x3.. This massively reduced the time it took to train our model and </a:t>
            </a:r>
            <a:r>
              <a:rPr lang="en"/>
              <a:t>therefore</a:t>
            </a:r>
            <a:r>
              <a:rPr lang="en"/>
              <a:t>, we were able to </a:t>
            </a:r>
            <a:r>
              <a:rPr lang="en"/>
              <a:t>play around with our hyperparameters a lot more. Additionally, we were able to run more epochs and this helped getting us to accuracy score of 96%. We ended up settling on a simple 2 layer CNN with max pooling and a dropout layer after each of .2 to help reduce overfitting. For the first layer we set the kernel size to 5 in order to incorporate more features at the start of the mode. We then reduced that to 3x3 to try and let the model examine smaller features. We ended up with an accuracy of 98.7. We did have some limitations. Computing power was an issue when scaling up the number of layers as well as running many more epochs. We enlisted the help of Drexel computing to user their cpus. We also experimented with using more layers and playing around with the architecture of when to put in dropout and max pool layers but this ended up achieving a lower accuracy. In conclusion, we were happy with our final accuracy and learned a great deal about CNN’s and how they work.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46967336b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46967336b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46967336b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46967336b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46967336b3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46967336b3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507bddb8b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507bddb8b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507bddb8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507bddb8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46967336b3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46967336b3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46967336b3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46967336b3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277cfd8b4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277cfd8b4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46967336b3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46967336b3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46967336b3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46967336b3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48058d0fa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48058d0fa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03ad52af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03ad52af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03ad52af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03ad52af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ecb68ad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ecb68ad7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ecb68ad7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3ecb68ad7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46967336b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46967336b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6967336b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6967336b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2nd model we decided to use a </a:t>
            </a:r>
            <a:r>
              <a:rPr lang="en"/>
              <a:t>convolutional</a:t>
            </a:r>
            <a:r>
              <a:rPr lang="en"/>
              <a:t> </a:t>
            </a:r>
            <a:r>
              <a:rPr lang="en"/>
              <a:t>neural</a:t>
            </a:r>
            <a:r>
              <a:rPr lang="en"/>
              <a:t> net. This algorithm is based of the deep learning structure of an </a:t>
            </a:r>
            <a:r>
              <a:rPr lang="en"/>
              <a:t>artificial</a:t>
            </a:r>
            <a:r>
              <a:rPr lang="en"/>
              <a:t> </a:t>
            </a:r>
            <a:r>
              <a:rPr lang="en"/>
              <a:t>neural</a:t>
            </a:r>
            <a:r>
              <a:rPr lang="en"/>
              <a:t> network but with some </a:t>
            </a:r>
            <a:r>
              <a:rPr lang="en"/>
              <a:t>definitive</a:t>
            </a:r>
            <a:r>
              <a:rPr lang="en"/>
              <a:t> differences. Instead of simply passing the inputs through the network and adjusting their weights and biases at each layer, the cnn examines a filtered group of inputs, that represent a smaller grid of the larger image. These are called kernels and are one of our hyper parameters. Every part of the image has this </a:t>
            </a:r>
            <a:r>
              <a:rPr lang="en"/>
              <a:t>kernel applied to it and from here the convolutional layer identifies distinct attributes. After each layer, typically, a max pooling layer is applied. This means that for each kernel that was done and calculated as a results of the convolution, you then take the max value from all of those values. This helps the network learn what's most important while filtering out the unnecessary noise or edge values. As you can see at the bottom of the slide, each layer is identifying the features of the image with different channels. The max pooling layer then aggregates all those features and takes the max from each kernel. This is why you get a blurrier image as you progress through each layer. This is how the CNN recognizes the important features of each class.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7" name="Shape 67"/>
        <p:cNvGrpSpPr/>
        <p:nvPr/>
      </p:nvGrpSpPr>
      <p:grpSpPr>
        <a:xfrm>
          <a:off x="0" y="0"/>
          <a:ext cx="0" cy="0"/>
          <a:chOff x="0" y="0"/>
          <a:chExt cx="0" cy="0"/>
        </a:xfrm>
      </p:grpSpPr>
      <p:pic>
        <p:nvPicPr>
          <p:cNvPr descr="shutterstock_429987889_edited.jpg" id="68" name="Google Shape;68;p14"/>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69" name="Google Shape;69;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4"/>
          <p:cNvGrpSpPr/>
          <p:nvPr/>
        </p:nvGrpSpPr>
        <p:grpSpPr>
          <a:xfrm>
            <a:off x="830392" y="1191256"/>
            <a:ext cx="745763" cy="45826"/>
            <a:chOff x="4580561" y="2589004"/>
            <a:chExt cx="1064464" cy="25200"/>
          </a:xfrm>
        </p:grpSpPr>
        <p:sp>
          <p:nvSpPr>
            <p:cNvPr id="71" name="Google Shape;71;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74" name="Google Shape;74;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5" name="Google Shape;7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Confidential</a:t>
            </a:r>
            <a:endParaRPr b="1" sz="600">
              <a:latin typeface="Raleway"/>
              <a:ea typeface="Raleway"/>
              <a:cs typeface="Raleway"/>
              <a:sym typeface="Raleway"/>
            </a:endParaRPr>
          </a:p>
        </p:txBody>
      </p:sp>
      <p:sp>
        <p:nvSpPr>
          <p:cNvPr id="77" name="Google Shape;77;p1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Customized for </a:t>
            </a:r>
            <a:r>
              <a:rPr b="1" lang="en" sz="600">
                <a:latin typeface="Raleway"/>
                <a:ea typeface="Raleway"/>
                <a:cs typeface="Raleway"/>
                <a:sym typeface="Raleway"/>
              </a:rPr>
              <a:t>Lorem Ipsum LLC</a:t>
            </a:r>
            <a:endParaRPr sz="600">
              <a:latin typeface="Raleway"/>
              <a:ea typeface="Raleway"/>
              <a:cs typeface="Raleway"/>
              <a:sym typeface="Raleway"/>
            </a:endParaRPr>
          </a:p>
        </p:txBody>
      </p:sp>
      <p:sp>
        <p:nvSpPr>
          <p:cNvPr id="78" name="Google Shape;78;p14"/>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79" name="Shape 79"/>
        <p:cNvGrpSpPr/>
        <p:nvPr/>
      </p:nvGrpSpPr>
      <p:grpSpPr>
        <a:xfrm>
          <a:off x="0" y="0"/>
          <a:ext cx="0" cy="0"/>
          <a:chOff x="0" y="0"/>
          <a:chExt cx="0" cy="0"/>
        </a:xfrm>
      </p:grpSpPr>
      <p:pic>
        <p:nvPicPr>
          <p:cNvPr descr="shutterstock_429987889_edited.jpg" id="80" name="Google Shape;80;p15"/>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81" name="Google Shape;81;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5"/>
          <p:cNvGrpSpPr/>
          <p:nvPr/>
        </p:nvGrpSpPr>
        <p:grpSpPr>
          <a:xfrm>
            <a:off x="830392" y="1191256"/>
            <a:ext cx="745763" cy="45826"/>
            <a:chOff x="4580561" y="2589004"/>
            <a:chExt cx="1064464" cy="25200"/>
          </a:xfrm>
        </p:grpSpPr>
        <p:sp>
          <p:nvSpPr>
            <p:cNvPr id="83" name="Google Shape;83;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86" name="Google Shape;86;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7" name="Google Shape;8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0" name="Google Shape;90;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1" name="Google Shape;91;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2" name="Shape 92"/>
        <p:cNvGrpSpPr/>
        <p:nvPr/>
      </p:nvGrpSpPr>
      <p:grpSpPr>
        <a:xfrm>
          <a:off x="0" y="0"/>
          <a:ext cx="0" cy="0"/>
          <a:chOff x="0" y="0"/>
          <a:chExt cx="0" cy="0"/>
        </a:xfrm>
      </p:grpSpPr>
      <p:grpSp>
        <p:nvGrpSpPr>
          <p:cNvPr id="93" name="Google Shape;93;p16"/>
          <p:cNvGrpSpPr/>
          <p:nvPr/>
        </p:nvGrpSpPr>
        <p:grpSpPr>
          <a:xfrm>
            <a:off x="830392" y="1191256"/>
            <a:ext cx="745763" cy="45826"/>
            <a:chOff x="4580561" y="2589004"/>
            <a:chExt cx="1064464" cy="25200"/>
          </a:xfrm>
        </p:grpSpPr>
        <p:sp>
          <p:nvSpPr>
            <p:cNvPr id="94" name="Google Shape;94;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7" name="Google Shape;9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6">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16">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0" name="Google Shape;100;p16">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1" name="Google Shape;101;p16">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sp>
        <p:nvSpPr>
          <p:cNvPr id="103" name="Google Shape;103;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7"/>
          <p:cNvGrpSpPr/>
          <p:nvPr/>
        </p:nvGrpSpPr>
        <p:grpSpPr>
          <a:xfrm>
            <a:off x="830392" y="1191256"/>
            <a:ext cx="745763" cy="45826"/>
            <a:chOff x="4580561" y="2589004"/>
            <a:chExt cx="1064464" cy="25200"/>
          </a:xfrm>
        </p:grpSpPr>
        <p:sp>
          <p:nvSpPr>
            <p:cNvPr id="105" name="Google Shape;105;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8" name="Google Shape;108;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9" name="Google Shape;109;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114" name="Shape 114"/>
        <p:cNvGrpSpPr/>
        <p:nvPr/>
      </p:nvGrpSpPr>
      <p:grpSpPr>
        <a:xfrm>
          <a:off x="0" y="0"/>
          <a:ext cx="0" cy="0"/>
          <a:chOff x="0" y="0"/>
          <a:chExt cx="0" cy="0"/>
        </a:xfrm>
      </p:grpSpPr>
      <p:sp>
        <p:nvSpPr>
          <p:cNvPr id="115" name="Google Shape;115;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9" name="Google Shape;119;p1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0" name="Google Shape;120;p1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21" name="Google Shape;121;p18"/>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22" name="Shape 122"/>
        <p:cNvGrpSpPr/>
        <p:nvPr/>
      </p:nvGrpSpPr>
      <p:grpSpPr>
        <a:xfrm>
          <a:off x="0" y="0"/>
          <a:ext cx="0" cy="0"/>
          <a:chOff x="0" y="0"/>
          <a:chExt cx="0" cy="0"/>
        </a:xfrm>
      </p:grpSpPr>
      <p:pic>
        <p:nvPicPr>
          <p:cNvPr descr="shutterstock_31891705.jpg" id="123" name="Google Shape;123;p19"/>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24" name="Google Shape;124;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30" name="Google Shape;130;p19"/>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 name="Shape 131"/>
        <p:cNvGrpSpPr/>
        <p:nvPr/>
      </p:nvGrpSpPr>
      <p:grpSpPr>
        <a:xfrm>
          <a:off x="0" y="0"/>
          <a:ext cx="0" cy="0"/>
          <a:chOff x="0" y="0"/>
          <a:chExt cx="0" cy="0"/>
        </a:xfrm>
      </p:grpSpPr>
      <p:sp>
        <p:nvSpPr>
          <p:cNvPr id="132" name="Google Shape;132;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0"/>
          <p:cNvGrpSpPr/>
          <p:nvPr/>
        </p:nvGrpSpPr>
        <p:grpSpPr>
          <a:xfrm>
            <a:off x="830392" y="1191256"/>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7" name="Google Shape;137;p2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8" name="Google Shape;138;p2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9" name="Google Shape;139;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2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2" name="Google Shape;142;p2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3" name="Google Shape;143;p2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21"/>
          <p:cNvGrpSpPr/>
          <p:nvPr/>
        </p:nvGrpSpPr>
        <p:grpSpPr>
          <a:xfrm>
            <a:off x="830392" y="1191256"/>
            <a:ext cx="745763" cy="45826"/>
            <a:chOff x="4580561" y="2589004"/>
            <a:chExt cx="1064464" cy="25200"/>
          </a:xfrm>
        </p:grpSpPr>
        <p:sp>
          <p:nvSpPr>
            <p:cNvPr id="147" name="Google Shape;147;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50" name="Google Shape;15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1">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21">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21">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21">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 name="Shape 155"/>
        <p:cNvGrpSpPr/>
        <p:nvPr/>
      </p:nvGrpSpPr>
      <p:grpSpPr>
        <a:xfrm>
          <a:off x="0" y="0"/>
          <a:ext cx="0" cy="0"/>
          <a:chOff x="0" y="0"/>
          <a:chExt cx="0" cy="0"/>
        </a:xfrm>
      </p:grpSpPr>
      <p:sp>
        <p:nvSpPr>
          <p:cNvPr id="156" name="Google Shape;156;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2"/>
          <p:cNvGrpSpPr/>
          <p:nvPr/>
        </p:nvGrpSpPr>
        <p:grpSpPr>
          <a:xfrm>
            <a:off x="830392" y="1191256"/>
            <a:ext cx="745763" cy="45826"/>
            <a:chOff x="4580561" y="2589004"/>
            <a:chExt cx="1064464" cy="25200"/>
          </a:xfrm>
        </p:grpSpPr>
        <p:sp>
          <p:nvSpPr>
            <p:cNvPr id="158" name="Google Shape;158;p22"/>
            <p:cNvSpPr/>
            <p:nvPr/>
          </p:nvSpPr>
          <p:spPr>
            <a:xfrm rot="-5400000">
              <a:off x="5366325" y="2335504"/>
              <a:ext cx="25200" cy="532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rot="-5400000">
              <a:off x="4836311" y="2333254"/>
              <a:ext cx="25200" cy="536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61" name="Google Shape;161;p2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2" name="Google Shape;162;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22">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5" name="Google Shape;165;p2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6" name="Google Shape;166;p2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67" name="Shape 167"/>
        <p:cNvGrpSpPr/>
        <p:nvPr/>
      </p:nvGrpSpPr>
      <p:grpSpPr>
        <a:xfrm>
          <a:off x="0" y="0"/>
          <a:ext cx="0" cy="0"/>
          <a:chOff x="0" y="0"/>
          <a:chExt cx="0" cy="0"/>
        </a:xfrm>
      </p:grpSpPr>
      <p:grpSp>
        <p:nvGrpSpPr>
          <p:cNvPr id="168" name="Google Shape;168;p23"/>
          <p:cNvGrpSpPr/>
          <p:nvPr/>
        </p:nvGrpSpPr>
        <p:grpSpPr>
          <a:xfrm>
            <a:off x="830392" y="4169130"/>
            <a:ext cx="745763" cy="45826"/>
            <a:chOff x="4580561" y="2589004"/>
            <a:chExt cx="1064464" cy="25200"/>
          </a:xfrm>
        </p:grpSpPr>
        <p:sp>
          <p:nvSpPr>
            <p:cNvPr id="169" name="Google Shape;169;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2" name="Google Shape;172;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3">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2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2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7" name="Shape 177"/>
        <p:cNvGrpSpPr/>
        <p:nvPr/>
      </p:nvGrpSpPr>
      <p:grpSpPr>
        <a:xfrm>
          <a:off x="0" y="0"/>
          <a:ext cx="0" cy="0"/>
          <a:chOff x="0" y="0"/>
          <a:chExt cx="0" cy="0"/>
        </a:xfrm>
      </p:grpSpPr>
      <p:sp>
        <p:nvSpPr>
          <p:cNvPr id="178" name="Google Shape;178;p2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4"/>
          <p:cNvGrpSpPr/>
          <p:nvPr/>
        </p:nvGrpSpPr>
        <p:grpSpPr>
          <a:xfrm>
            <a:off x="830392" y="1191256"/>
            <a:ext cx="745763" cy="45826"/>
            <a:chOff x="4580561" y="2589004"/>
            <a:chExt cx="1064464" cy="25200"/>
          </a:xfrm>
        </p:grpSpPr>
        <p:sp>
          <p:nvSpPr>
            <p:cNvPr id="180" name="Google Shape;180;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83" name="Google Shape;183;p2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84" name="Google Shape;184;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5" name="Google Shape;185;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4">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8" name="Google Shape;188;p2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9" name="Google Shape;189;p2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 name="Shape 190"/>
        <p:cNvGrpSpPr/>
        <p:nvPr/>
      </p:nvGrpSpPr>
      <p:grpSpPr>
        <a:xfrm>
          <a:off x="0" y="0"/>
          <a:ext cx="0" cy="0"/>
          <a:chOff x="0" y="0"/>
          <a:chExt cx="0" cy="0"/>
        </a:xfrm>
      </p:grpSpPr>
      <p:sp>
        <p:nvSpPr>
          <p:cNvPr id="191" name="Google Shape;191;p2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92" name="Google Shape;192;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2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95" name="Google Shape;195;p2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96" name="Google Shape;196;p2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97" name="Shape 197"/>
        <p:cNvGrpSpPr/>
        <p:nvPr/>
      </p:nvGrpSpPr>
      <p:grpSpPr>
        <a:xfrm>
          <a:off x="0" y="0"/>
          <a:ext cx="0" cy="0"/>
          <a:chOff x="0" y="0"/>
          <a:chExt cx="0" cy="0"/>
        </a:xfrm>
      </p:grpSpPr>
      <p:grpSp>
        <p:nvGrpSpPr>
          <p:cNvPr id="198" name="Google Shape;198;p26"/>
          <p:cNvGrpSpPr/>
          <p:nvPr/>
        </p:nvGrpSpPr>
        <p:grpSpPr>
          <a:xfrm>
            <a:off x="830392" y="4169130"/>
            <a:ext cx="745763" cy="45826"/>
            <a:chOff x="4580561" y="2589004"/>
            <a:chExt cx="1064464" cy="25200"/>
          </a:xfrm>
        </p:grpSpPr>
        <p:sp>
          <p:nvSpPr>
            <p:cNvPr id="199" name="Google Shape;199;p2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6"/>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02" name="Google Shape;202;p2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203" name="Google Shape;203;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6">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26">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06" name="Google Shape;206;p26">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07" name="Google Shape;207;p26">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0" name="Google Shape;210;p27">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2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12" name="Google Shape;212;p2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13" name="Google Shape;213;p2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14" name="Shape 214"/>
        <p:cNvGrpSpPr/>
        <p:nvPr/>
      </p:nvGrpSpPr>
      <p:grpSpPr>
        <a:xfrm>
          <a:off x="0" y="0"/>
          <a:ext cx="0" cy="0"/>
          <a:chOff x="0" y="0"/>
          <a:chExt cx="0" cy="0"/>
        </a:xfrm>
      </p:grpSpPr>
      <p:sp>
        <p:nvSpPr>
          <p:cNvPr id="215" name="Google Shape;215;p28"/>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216" name="Google Shape;216;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2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218" name="Google Shape;218;p28"/>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Customized for </a:t>
            </a:r>
            <a:r>
              <a:rPr b="1" lang="en"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219" name="Google Shape;219;p2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220" name="Shape 220"/>
        <p:cNvGrpSpPr/>
        <p:nvPr/>
      </p:nvGrpSpPr>
      <p:grpSpPr>
        <a:xfrm>
          <a:off x="0" y="0"/>
          <a:ext cx="0" cy="0"/>
          <a:chOff x="0" y="0"/>
          <a:chExt cx="0" cy="0"/>
        </a:xfrm>
      </p:grpSpPr>
      <p:grpSp>
        <p:nvGrpSpPr>
          <p:cNvPr id="221" name="Google Shape;221;p29"/>
          <p:cNvGrpSpPr/>
          <p:nvPr/>
        </p:nvGrpSpPr>
        <p:grpSpPr>
          <a:xfrm>
            <a:off x="830392" y="1191256"/>
            <a:ext cx="745763" cy="45826"/>
            <a:chOff x="4580561" y="2589004"/>
            <a:chExt cx="1064464" cy="25200"/>
          </a:xfrm>
        </p:grpSpPr>
        <p:sp>
          <p:nvSpPr>
            <p:cNvPr id="222" name="Google Shape;22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5" name="Google Shape;225;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9">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29">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28" name="Google Shape;228;p29">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29" name="Google Shape;229;p29">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071900"/>
            <a:ext cx="9144000" cy="414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0002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2.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65" name="Google Shape;6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66" name="Google Shape;66;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2.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0"/>
          <p:cNvPicPr preferRelativeResize="0"/>
          <p:nvPr/>
        </p:nvPicPr>
        <p:blipFill rotWithShape="1">
          <a:blip r:embed="rId3">
            <a:alphaModFix/>
          </a:blip>
          <a:srcRect b="0" l="0" r="0" t="0"/>
          <a:stretch/>
        </p:blipFill>
        <p:spPr>
          <a:xfrm>
            <a:off x="150" y="0"/>
            <a:ext cx="9144003" cy="5143499"/>
          </a:xfrm>
          <a:prstGeom prst="rect">
            <a:avLst/>
          </a:prstGeom>
          <a:noFill/>
          <a:ln>
            <a:noFill/>
          </a:ln>
        </p:spPr>
      </p:pic>
      <p:sp>
        <p:nvSpPr>
          <p:cNvPr id="235" name="Google Shape;235;p30"/>
          <p:cNvSpPr/>
          <p:nvPr/>
        </p:nvSpPr>
        <p:spPr>
          <a:xfrm>
            <a:off x="17775" y="0"/>
            <a:ext cx="91440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txBox="1"/>
          <p:nvPr>
            <p:ph type="title"/>
          </p:nvPr>
        </p:nvSpPr>
        <p:spPr>
          <a:xfrm>
            <a:off x="109250" y="945450"/>
            <a:ext cx="7815900" cy="409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American Sign Language </a:t>
            </a:r>
            <a:r>
              <a:rPr lang="en" sz="4200">
                <a:solidFill>
                  <a:schemeClr val="dk1"/>
                </a:solidFill>
              </a:rPr>
              <a:t>Alphabet Image Classification</a:t>
            </a:r>
            <a:endParaRPr sz="4200">
              <a:solidFill>
                <a:schemeClr val="dk1"/>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rPr i="1" lang="en" sz="1100"/>
              <a:t>Team 5 | Final Predictive Modelling Report</a:t>
            </a:r>
            <a:endParaRPr i="1" sz="1100"/>
          </a:p>
          <a:p>
            <a:pPr indent="0" lvl="0" marL="0" rtl="0" algn="l">
              <a:spcBef>
                <a:spcPts val="0"/>
              </a:spcBef>
              <a:spcAft>
                <a:spcPts val="0"/>
              </a:spcAft>
              <a:buNone/>
            </a:pPr>
            <a:r>
              <a:rPr i="1" lang="en" sz="1100"/>
              <a:t>Beard, Bennion, Carlson, Napolitano</a:t>
            </a:r>
            <a:endParaRPr i="1" sz="1100"/>
          </a:p>
          <a:p>
            <a:pPr indent="0" lvl="0" marL="0" rtl="0" algn="l">
              <a:spcBef>
                <a:spcPts val="0"/>
              </a:spcBef>
              <a:spcAft>
                <a:spcPts val="0"/>
              </a:spcAft>
              <a:buNone/>
            </a:pPr>
            <a:r>
              <a:rPr i="1" lang="en" sz="1100"/>
              <a:t>August 2022</a:t>
            </a:r>
            <a:endParaRPr i="1"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II - CNN Justification</a:t>
            </a:r>
            <a:endParaRPr b="0">
              <a:latin typeface="Roboto"/>
              <a:ea typeface="Roboto"/>
              <a:cs typeface="Roboto"/>
              <a:sym typeface="Roboto"/>
            </a:endParaRPr>
          </a:p>
        </p:txBody>
      </p:sp>
      <p:sp>
        <p:nvSpPr>
          <p:cNvPr id="314" name="Google Shape;314;p39"/>
          <p:cNvSpPr txBox="1"/>
          <p:nvPr/>
        </p:nvSpPr>
        <p:spPr>
          <a:xfrm>
            <a:off x="196600" y="1279350"/>
            <a:ext cx="5151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latin typeface="Lato"/>
              <a:ea typeface="Lato"/>
              <a:cs typeface="Lato"/>
              <a:sym typeface="Lato"/>
            </a:endParaRPr>
          </a:p>
        </p:txBody>
      </p:sp>
      <p:sp>
        <p:nvSpPr>
          <p:cNvPr id="315" name="Google Shape;315;p39"/>
          <p:cNvSpPr txBox="1"/>
          <p:nvPr/>
        </p:nvSpPr>
        <p:spPr>
          <a:xfrm>
            <a:off x="62425" y="1170775"/>
            <a:ext cx="87786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Our dataset has one main limitation - </a:t>
            </a:r>
            <a:r>
              <a:rPr b="1" lang="en">
                <a:solidFill>
                  <a:srgbClr val="4A86E8"/>
                </a:solidFill>
                <a:latin typeface="Lato"/>
                <a:ea typeface="Lato"/>
                <a:cs typeface="Lato"/>
                <a:sym typeface="Lato"/>
              </a:rPr>
              <a:t>size</a:t>
            </a:r>
            <a:r>
              <a:rPr lang="en">
                <a:latin typeface="Lato"/>
                <a:ea typeface="Lato"/>
                <a:cs typeface="Lato"/>
                <a:sym typeface="Lato"/>
              </a:rPr>
              <a:t>.</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CNNs leverage a few key ideas to deliver </a:t>
            </a:r>
            <a:r>
              <a:rPr b="1" lang="en">
                <a:solidFill>
                  <a:srgbClr val="4A86E8"/>
                </a:solidFill>
                <a:latin typeface="Lato"/>
                <a:ea typeface="Lato"/>
                <a:cs typeface="Lato"/>
                <a:sym typeface="Lato"/>
              </a:rPr>
              <a:t>best-in-class accuracy</a:t>
            </a:r>
            <a:r>
              <a:rPr lang="en">
                <a:latin typeface="Lato"/>
                <a:ea typeface="Lato"/>
                <a:cs typeface="Lato"/>
                <a:sym typeface="Lato"/>
              </a:rPr>
              <a:t> while driving </a:t>
            </a:r>
            <a:r>
              <a:rPr b="1" lang="en">
                <a:solidFill>
                  <a:srgbClr val="4A86E8"/>
                </a:solidFill>
                <a:latin typeface="Lato"/>
                <a:ea typeface="Lato"/>
                <a:cs typeface="Lato"/>
                <a:sym typeface="Lato"/>
              </a:rPr>
              <a:t>computational efficiency </a:t>
            </a:r>
            <a:endParaRPr b="1">
              <a:solidFill>
                <a:srgbClr val="4A86E8"/>
              </a:solidFill>
              <a:latin typeface="Lato"/>
              <a:ea typeface="Lato"/>
              <a:cs typeface="Lato"/>
              <a:sym typeface="Lato"/>
            </a:endParaRPr>
          </a:p>
          <a:p>
            <a:pPr indent="-203200" lvl="1" marL="685800" rtl="0" algn="l">
              <a:lnSpc>
                <a:spcPct val="115000"/>
              </a:lnSpc>
              <a:spcBef>
                <a:spcPts val="0"/>
              </a:spcBef>
              <a:spcAft>
                <a:spcPts val="0"/>
              </a:spcAft>
              <a:buSzPts val="1400"/>
              <a:buFont typeface="Lato"/>
              <a:buChar char="○"/>
            </a:pPr>
            <a:r>
              <a:rPr b="1" lang="en">
                <a:solidFill>
                  <a:srgbClr val="4A86E8"/>
                </a:solidFill>
                <a:latin typeface="Lato"/>
                <a:ea typeface="Lato"/>
                <a:cs typeface="Lato"/>
                <a:sym typeface="Lato"/>
              </a:rPr>
              <a:t>Sparse Interaction</a:t>
            </a:r>
            <a:r>
              <a:rPr lang="en">
                <a:latin typeface="Lato"/>
                <a:ea typeface="Lato"/>
                <a:cs typeface="Lato"/>
                <a:sym typeface="Lato"/>
              </a:rPr>
              <a:t> - the ability of CNNs to extract meaningful information from a large input feature pool and store a much smaller collection of parameters. </a:t>
            </a:r>
            <a:endParaRPr>
              <a:latin typeface="Lato"/>
              <a:ea typeface="Lato"/>
              <a:cs typeface="Lato"/>
              <a:sym typeface="Lato"/>
            </a:endParaRPr>
          </a:p>
          <a:p>
            <a:pPr indent="-203200" lvl="2" marL="914400" rtl="0" algn="l">
              <a:lnSpc>
                <a:spcPct val="115000"/>
              </a:lnSpc>
              <a:spcBef>
                <a:spcPts val="0"/>
              </a:spcBef>
              <a:spcAft>
                <a:spcPts val="0"/>
              </a:spcAft>
              <a:buSzPts val="1400"/>
              <a:buFont typeface="Lato"/>
              <a:buChar char="■"/>
            </a:pPr>
            <a:r>
              <a:rPr lang="en">
                <a:latin typeface="Lato"/>
                <a:ea typeface="Lato"/>
                <a:cs typeface="Lato"/>
                <a:sym typeface="Lato"/>
              </a:rPr>
              <a:t>In our case, the model will read in about 930 samples of 50,176-integer vectors for each of our 24 classes and simplify into a much smaller set of key parameters during the convolutional layer. </a:t>
            </a:r>
            <a:endParaRPr>
              <a:latin typeface="Lato"/>
              <a:ea typeface="Lato"/>
              <a:cs typeface="Lato"/>
              <a:sym typeface="Lato"/>
            </a:endParaRPr>
          </a:p>
          <a:p>
            <a:pPr indent="-203200" lvl="1" marL="685800" rtl="0" algn="l">
              <a:lnSpc>
                <a:spcPct val="115000"/>
              </a:lnSpc>
              <a:spcBef>
                <a:spcPts val="0"/>
              </a:spcBef>
              <a:spcAft>
                <a:spcPts val="0"/>
              </a:spcAft>
              <a:buSzPts val="1400"/>
              <a:buFont typeface="Lato"/>
              <a:buChar char="○"/>
            </a:pPr>
            <a:r>
              <a:rPr b="1" lang="en">
                <a:solidFill>
                  <a:srgbClr val="4A86E8"/>
                </a:solidFill>
                <a:latin typeface="Lato"/>
                <a:ea typeface="Lato"/>
                <a:cs typeface="Lato"/>
                <a:sym typeface="Lato"/>
              </a:rPr>
              <a:t>Shared Parameters</a:t>
            </a:r>
            <a:r>
              <a:rPr lang="en">
                <a:latin typeface="Lato"/>
                <a:ea typeface="Lato"/>
                <a:cs typeface="Lato"/>
                <a:sym typeface="Lato"/>
              </a:rPr>
              <a:t> - Instead of assigning and then discarding each element in the weight matrix, a CNN uses the same weights across several inputs. </a:t>
            </a:r>
            <a:endParaRPr>
              <a:latin typeface="Lato"/>
              <a:ea typeface="Lato"/>
              <a:cs typeface="Lato"/>
              <a:sym typeface="Lato"/>
            </a:endParaRPr>
          </a:p>
          <a:p>
            <a:pPr indent="-203200" lvl="2" marL="914400" rtl="0" algn="l">
              <a:lnSpc>
                <a:spcPct val="115000"/>
              </a:lnSpc>
              <a:spcBef>
                <a:spcPts val="0"/>
              </a:spcBef>
              <a:spcAft>
                <a:spcPts val="0"/>
              </a:spcAft>
              <a:buSzPts val="1400"/>
              <a:buFont typeface="Lato"/>
              <a:buChar char="■"/>
            </a:pPr>
            <a:r>
              <a:rPr lang="en">
                <a:latin typeface="Lato"/>
                <a:ea typeface="Lato"/>
                <a:cs typeface="Lato"/>
                <a:sym typeface="Lato"/>
              </a:rPr>
              <a:t>Reduces the memory load during operation. </a:t>
            </a:r>
            <a:endParaRPr>
              <a:latin typeface="Lato"/>
              <a:ea typeface="Lato"/>
              <a:cs typeface="Lato"/>
              <a:sym typeface="Lato"/>
            </a:endParaRPr>
          </a:p>
          <a:p>
            <a:pPr indent="-203200" lvl="1" marL="685800" rtl="0" algn="l">
              <a:lnSpc>
                <a:spcPct val="115000"/>
              </a:lnSpc>
              <a:spcBef>
                <a:spcPts val="0"/>
              </a:spcBef>
              <a:spcAft>
                <a:spcPts val="0"/>
              </a:spcAft>
              <a:buSzPts val="1400"/>
              <a:buFont typeface="Lato"/>
              <a:buChar char="○"/>
            </a:pPr>
            <a:r>
              <a:rPr b="1" lang="en">
                <a:solidFill>
                  <a:srgbClr val="4A86E8"/>
                </a:solidFill>
                <a:latin typeface="Lato"/>
                <a:ea typeface="Lato"/>
                <a:cs typeface="Lato"/>
                <a:sym typeface="Lato"/>
              </a:rPr>
              <a:t>Equivariance to Translation</a:t>
            </a:r>
            <a:r>
              <a:rPr lang="en">
                <a:latin typeface="Lato"/>
                <a:ea typeface="Lato"/>
                <a:cs typeface="Lato"/>
                <a:sym typeface="Lato"/>
              </a:rPr>
              <a:t> - Model output changes in a consistent manner relative to changes in the inputs to the model</a:t>
            </a:r>
            <a:endParaRPr>
              <a:latin typeface="Lato"/>
              <a:ea typeface="Lato"/>
              <a:cs typeface="Lato"/>
              <a:sym typeface="Lato"/>
            </a:endParaRPr>
          </a:p>
          <a:p>
            <a:pPr indent="-317500" lvl="0" marL="514350" rtl="0" algn="l">
              <a:lnSpc>
                <a:spcPct val="115000"/>
              </a:lnSpc>
              <a:spcBef>
                <a:spcPts val="0"/>
              </a:spcBef>
              <a:spcAft>
                <a:spcPts val="0"/>
              </a:spcAft>
              <a:buSzPts val="1400"/>
              <a:buFont typeface="Lato"/>
              <a:buChar char="●"/>
            </a:pPr>
            <a:r>
              <a:rPr lang="en">
                <a:latin typeface="Lato"/>
                <a:ea typeface="Lato"/>
                <a:cs typeface="Lato"/>
                <a:sym typeface="Lato"/>
              </a:rPr>
              <a:t>These ideas combine to enable an algorithm known for delivering accuracy to the field of image classification. This method has been used previously to achieve 98% accuracy on classifying an ASL alphabet dataset using a 7 layer CNN.</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II - CNN Initial Attempts</a:t>
            </a:r>
            <a:endParaRPr b="0">
              <a:latin typeface="Roboto"/>
              <a:ea typeface="Roboto"/>
              <a:cs typeface="Roboto"/>
              <a:sym typeface="Roboto"/>
            </a:endParaRPr>
          </a:p>
        </p:txBody>
      </p:sp>
      <p:sp>
        <p:nvSpPr>
          <p:cNvPr id="321" name="Google Shape;321;p40"/>
          <p:cNvSpPr txBox="1"/>
          <p:nvPr/>
        </p:nvSpPr>
        <p:spPr>
          <a:xfrm>
            <a:off x="196600" y="1584150"/>
            <a:ext cx="51513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Early epochs took about 10 minutes each</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Epoch 1: 75.41%</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Epoch 2: 79.84%</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Epoch 3: 83.33%</a:t>
            </a:r>
            <a:endParaRPr>
              <a:latin typeface="Lato"/>
              <a:ea typeface="Lato"/>
              <a:cs typeface="Lato"/>
              <a:sym typeface="Lato"/>
            </a:endParaRPr>
          </a:p>
        </p:txBody>
      </p:sp>
      <p:pic>
        <p:nvPicPr>
          <p:cNvPr id="322" name="Google Shape;322;p40" title="Chart"/>
          <p:cNvPicPr preferRelativeResize="0"/>
          <p:nvPr/>
        </p:nvPicPr>
        <p:blipFill>
          <a:blip r:embed="rId3">
            <a:alphaModFix/>
          </a:blip>
          <a:stretch>
            <a:fillRect/>
          </a:stretch>
        </p:blipFill>
        <p:spPr>
          <a:xfrm>
            <a:off x="3985000" y="1498550"/>
            <a:ext cx="4784001" cy="295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II - CNN Areas for Improvement &amp; Adjustments</a:t>
            </a:r>
            <a:endParaRPr b="0">
              <a:latin typeface="Roboto"/>
              <a:ea typeface="Roboto"/>
              <a:cs typeface="Roboto"/>
              <a:sym typeface="Roboto"/>
            </a:endParaRPr>
          </a:p>
        </p:txBody>
      </p:sp>
      <p:sp>
        <p:nvSpPr>
          <p:cNvPr id="328" name="Google Shape;328;p41"/>
          <p:cNvSpPr txBox="1"/>
          <p:nvPr/>
        </p:nvSpPr>
        <p:spPr>
          <a:xfrm>
            <a:off x="196600" y="1279350"/>
            <a:ext cx="5151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latin typeface="Lato"/>
              <a:ea typeface="Lato"/>
              <a:cs typeface="Lato"/>
              <a:sym typeface="Lato"/>
            </a:endParaRPr>
          </a:p>
        </p:txBody>
      </p:sp>
      <p:sp>
        <p:nvSpPr>
          <p:cNvPr id="329" name="Google Shape;329;p41"/>
          <p:cNvSpPr txBox="1"/>
          <p:nvPr/>
        </p:nvSpPr>
        <p:spPr>
          <a:xfrm>
            <a:off x="41575" y="1279350"/>
            <a:ext cx="9102300" cy="2385900"/>
          </a:xfrm>
          <a:prstGeom prst="rect">
            <a:avLst/>
          </a:prstGeom>
          <a:noFill/>
          <a:ln>
            <a:noFill/>
          </a:ln>
        </p:spPr>
        <p:txBody>
          <a:bodyPr anchorCtr="0" anchor="t" bIns="91425" lIns="91425" spcFirstLastPara="1" rIns="91425" wrap="square" tIns="91425">
            <a:spAutoFit/>
          </a:bodyPr>
          <a:lstStyle/>
          <a:p>
            <a:pPr indent="-184150" lvl="0" marL="285750" rtl="0" algn="l">
              <a:lnSpc>
                <a:spcPct val="150000"/>
              </a:lnSpc>
              <a:spcBef>
                <a:spcPts val="0"/>
              </a:spcBef>
              <a:spcAft>
                <a:spcPts val="0"/>
              </a:spcAft>
              <a:buSzPts val="1100"/>
              <a:buFont typeface="Lato"/>
              <a:buChar char="●"/>
            </a:pPr>
            <a:r>
              <a:rPr lang="en" sz="1100">
                <a:latin typeface="Lato"/>
                <a:ea typeface="Lato"/>
                <a:cs typeface="Lato"/>
                <a:sym typeface="Lato"/>
              </a:rPr>
              <a:t>Slow </a:t>
            </a:r>
            <a:r>
              <a:rPr b="1" lang="en" sz="1100">
                <a:solidFill>
                  <a:srgbClr val="4A86E8"/>
                </a:solidFill>
                <a:latin typeface="Lato"/>
                <a:ea typeface="Lato"/>
                <a:cs typeface="Lato"/>
                <a:sym typeface="Lato"/>
              </a:rPr>
              <a:t>epoch</a:t>
            </a:r>
            <a:r>
              <a:rPr b="1" lang="en" sz="1100">
                <a:solidFill>
                  <a:srgbClr val="4A86E8"/>
                </a:solidFill>
                <a:latin typeface="Lato"/>
                <a:ea typeface="Lato"/>
                <a:cs typeface="Lato"/>
                <a:sym typeface="Lato"/>
              </a:rPr>
              <a:t> iteration times </a:t>
            </a:r>
            <a:r>
              <a:rPr b="1" lang="en" sz="1100">
                <a:solidFill>
                  <a:srgbClr val="4A86E8"/>
                </a:solidFill>
                <a:latin typeface="Lato"/>
                <a:ea typeface="Lato"/>
                <a:cs typeface="Lato"/>
                <a:sym typeface="Lato"/>
              </a:rPr>
              <a:t>reduced 90% </a:t>
            </a:r>
            <a:r>
              <a:rPr lang="en" sz="1100">
                <a:latin typeface="Lato"/>
                <a:ea typeface="Lato"/>
                <a:cs typeface="Lato"/>
                <a:sym typeface="Lato"/>
              </a:rPr>
              <a:t>(~10 minutes </a:t>
            </a:r>
            <a:r>
              <a:rPr lang="en" sz="1100">
                <a:latin typeface="Lato"/>
                <a:ea typeface="Lato"/>
                <a:cs typeface="Lato"/>
                <a:sym typeface="Lato"/>
              </a:rPr>
              <a:t>to ~1 min per iteration) </a:t>
            </a:r>
            <a:r>
              <a:rPr lang="en" sz="1100">
                <a:latin typeface="Lato"/>
                <a:ea typeface="Lato"/>
                <a:cs typeface="Lato"/>
                <a:sym typeface="Lato"/>
              </a:rPr>
              <a:t>while</a:t>
            </a:r>
            <a:r>
              <a:rPr b="1" lang="en" sz="1100">
                <a:solidFill>
                  <a:srgbClr val="4A86E8"/>
                </a:solidFill>
                <a:latin typeface="Lato"/>
                <a:ea typeface="Lato"/>
                <a:cs typeface="Lato"/>
                <a:sym typeface="Lato"/>
              </a:rPr>
              <a:t> increasing accuracy to 96%</a:t>
            </a:r>
            <a:endParaRPr sz="1100">
              <a:latin typeface="Lato"/>
              <a:ea typeface="Lato"/>
              <a:cs typeface="Lato"/>
              <a:sym typeface="Lato"/>
            </a:endParaRPr>
          </a:p>
          <a:p>
            <a:pPr indent="-298450" lvl="1" marL="914400" rtl="0" algn="l">
              <a:lnSpc>
                <a:spcPct val="150000"/>
              </a:lnSpc>
              <a:spcBef>
                <a:spcPts val="0"/>
              </a:spcBef>
              <a:spcAft>
                <a:spcPts val="0"/>
              </a:spcAft>
              <a:buSzPts val="1100"/>
              <a:buFont typeface="Lato"/>
              <a:buChar char="○"/>
            </a:pPr>
            <a:r>
              <a:rPr lang="en" sz="1100">
                <a:latin typeface="Lato"/>
                <a:ea typeface="Lato"/>
                <a:cs typeface="Lato"/>
                <a:sym typeface="Lato"/>
              </a:rPr>
              <a:t>Changed the stride to </a:t>
            </a:r>
            <a:r>
              <a:rPr lang="en" sz="1100">
                <a:latin typeface="Lato"/>
                <a:ea typeface="Lato"/>
                <a:cs typeface="Lato"/>
                <a:sym typeface="Lato"/>
              </a:rPr>
              <a:t>3x3</a:t>
            </a:r>
            <a:r>
              <a:rPr lang="en" sz="1100">
                <a:latin typeface="Lato"/>
                <a:ea typeface="Lato"/>
                <a:cs typeface="Lato"/>
                <a:sym typeface="Lato"/>
              </a:rPr>
              <a:t> from 1x1 and changed the kernel size to use </a:t>
            </a:r>
            <a:r>
              <a:rPr lang="en" sz="1100">
                <a:latin typeface="Lato"/>
                <a:ea typeface="Lato"/>
                <a:cs typeface="Lato"/>
                <a:sym typeface="Lato"/>
              </a:rPr>
              <a:t>5 in the first layer and then </a:t>
            </a:r>
            <a:r>
              <a:rPr lang="en" sz="1100">
                <a:latin typeface="Lato"/>
                <a:ea typeface="Lato"/>
                <a:cs typeface="Lato"/>
                <a:sym typeface="Lato"/>
              </a:rPr>
              <a:t>3 in the following layers.</a:t>
            </a:r>
            <a:endParaRPr sz="1100">
              <a:latin typeface="Lato"/>
              <a:ea typeface="Lato"/>
              <a:cs typeface="Lato"/>
              <a:sym typeface="Lato"/>
            </a:endParaRPr>
          </a:p>
          <a:p>
            <a:pPr indent="-184150" lvl="0" marL="285750" rtl="0" algn="l">
              <a:lnSpc>
                <a:spcPct val="150000"/>
              </a:lnSpc>
              <a:spcBef>
                <a:spcPts val="0"/>
              </a:spcBef>
              <a:spcAft>
                <a:spcPts val="0"/>
              </a:spcAft>
              <a:buSzPts val="1100"/>
              <a:buFont typeface="Lato"/>
              <a:buChar char="●"/>
            </a:pPr>
            <a:r>
              <a:rPr lang="en" sz="1100">
                <a:latin typeface="Lato"/>
                <a:ea typeface="Lato"/>
                <a:cs typeface="Lato"/>
                <a:sym typeface="Lato"/>
              </a:rPr>
              <a:t>Computing power limitations</a:t>
            </a:r>
            <a:endParaRPr sz="1100">
              <a:latin typeface="Lato"/>
              <a:ea typeface="Lato"/>
              <a:cs typeface="Lato"/>
              <a:sym typeface="Lato"/>
            </a:endParaRPr>
          </a:p>
          <a:p>
            <a:pPr indent="-298450" lvl="1" marL="914400" rtl="0" algn="l">
              <a:lnSpc>
                <a:spcPct val="150000"/>
              </a:lnSpc>
              <a:spcBef>
                <a:spcPts val="0"/>
              </a:spcBef>
              <a:spcAft>
                <a:spcPts val="0"/>
              </a:spcAft>
              <a:buSzPts val="1100"/>
              <a:buFont typeface="Lato"/>
              <a:buChar char="○"/>
            </a:pPr>
            <a:r>
              <a:rPr lang="en" sz="1100">
                <a:latin typeface="Lato"/>
                <a:ea typeface="Lato"/>
                <a:cs typeface="Lato"/>
                <a:sym typeface="Lato"/>
              </a:rPr>
              <a:t>Granted access to Drexel Computing resources that </a:t>
            </a:r>
            <a:r>
              <a:rPr lang="en" sz="1100">
                <a:latin typeface="Lato"/>
                <a:ea typeface="Lato"/>
                <a:cs typeface="Lato"/>
                <a:sym typeface="Lato"/>
              </a:rPr>
              <a:t>provide</a:t>
            </a:r>
            <a:r>
              <a:rPr lang="en" sz="1100">
                <a:latin typeface="Lato"/>
                <a:ea typeface="Lato"/>
                <a:cs typeface="Lato"/>
                <a:sym typeface="Lato"/>
              </a:rPr>
              <a:t> more CPU power than any </a:t>
            </a:r>
            <a:r>
              <a:rPr lang="en" sz="1100">
                <a:latin typeface="Lato"/>
                <a:ea typeface="Lato"/>
                <a:cs typeface="Lato"/>
                <a:sym typeface="Lato"/>
              </a:rPr>
              <a:t>individual</a:t>
            </a:r>
            <a:r>
              <a:rPr lang="en" sz="1100">
                <a:latin typeface="Lato"/>
                <a:ea typeface="Lato"/>
                <a:cs typeface="Lato"/>
                <a:sym typeface="Lato"/>
              </a:rPr>
              <a:t> machine or </a:t>
            </a:r>
            <a:r>
              <a:rPr lang="en" sz="1100">
                <a:latin typeface="Lato"/>
                <a:ea typeface="Lato"/>
                <a:cs typeface="Lato"/>
                <a:sym typeface="Lato"/>
              </a:rPr>
              <a:t>parallel</a:t>
            </a:r>
            <a:r>
              <a:rPr lang="en" sz="1100">
                <a:latin typeface="Lato"/>
                <a:ea typeface="Lato"/>
                <a:cs typeface="Lato"/>
                <a:sym typeface="Lato"/>
              </a:rPr>
              <a:t> processing resources we were accessing</a:t>
            </a:r>
            <a:endParaRPr sz="1100">
              <a:latin typeface="Lato"/>
              <a:ea typeface="Lato"/>
              <a:cs typeface="Lato"/>
              <a:sym typeface="Lato"/>
            </a:endParaRPr>
          </a:p>
          <a:p>
            <a:pPr indent="-184150" lvl="0" marL="285750" rtl="0" algn="l">
              <a:lnSpc>
                <a:spcPct val="150000"/>
              </a:lnSpc>
              <a:spcBef>
                <a:spcPts val="0"/>
              </a:spcBef>
              <a:spcAft>
                <a:spcPts val="0"/>
              </a:spcAft>
              <a:buSzPts val="1100"/>
              <a:buFont typeface="Lato"/>
              <a:buChar char="●"/>
            </a:pPr>
            <a:r>
              <a:rPr lang="en" sz="1100">
                <a:latin typeface="Lato"/>
                <a:ea typeface="Lato"/>
                <a:cs typeface="Lato"/>
                <a:sym typeface="Lato"/>
              </a:rPr>
              <a:t>Explored improvements to Accuracy. </a:t>
            </a:r>
            <a:r>
              <a:rPr lang="en" sz="1100">
                <a:latin typeface="Lato"/>
                <a:ea typeface="Lato"/>
                <a:cs typeface="Lato"/>
                <a:sym typeface="Lato"/>
              </a:rPr>
              <a:t>Additional</a:t>
            </a:r>
            <a:r>
              <a:rPr lang="en" sz="1100">
                <a:latin typeface="Lato"/>
                <a:ea typeface="Lato"/>
                <a:cs typeface="Lato"/>
                <a:sym typeface="Lato"/>
              </a:rPr>
              <a:t> attempt dropped accuracy to 93% and confirmed initial architecture.</a:t>
            </a:r>
            <a:endParaRPr sz="1100">
              <a:latin typeface="Lato"/>
              <a:ea typeface="Lato"/>
              <a:cs typeface="Lato"/>
              <a:sym typeface="Lato"/>
            </a:endParaRPr>
          </a:p>
          <a:p>
            <a:pPr indent="-298450" lvl="1" marL="914400" rtl="0" algn="l">
              <a:lnSpc>
                <a:spcPct val="150000"/>
              </a:lnSpc>
              <a:spcBef>
                <a:spcPts val="0"/>
              </a:spcBef>
              <a:spcAft>
                <a:spcPts val="0"/>
              </a:spcAft>
              <a:buSzPts val="1100"/>
              <a:buFont typeface="Lato"/>
              <a:buChar char="○"/>
            </a:pPr>
            <a:r>
              <a:rPr lang="en" sz="1100">
                <a:latin typeface="Lato"/>
                <a:ea typeface="Lato"/>
                <a:cs typeface="Lato"/>
                <a:sym typeface="Lato"/>
              </a:rPr>
              <a:t>Attempted different </a:t>
            </a:r>
            <a:r>
              <a:rPr lang="en" sz="1100">
                <a:latin typeface="Lato"/>
                <a:ea typeface="Lato"/>
                <a:cs typeface="Lato"/>
                <a:sym typeface="Lato"/>
              </a:rPr>
              <a:t>architectural</a:t>
            </a:r>
            <a:r>
              <a:rPr lang="en" sz="1100">
                <a:latin typeface="Lato"/>
                <a:ea typeface="Lato"/>
                <a:cs typeface="Lato"/>
                <a:sym typeface="Lato"/>
              </a:rPr>
              <a:t> styles by adding another convolutional layer, set the dropout to .3, and moved the second maxpool to execute last.</a:t>
            </a:r>
            <a:endParaRPr sz="1100">
              <a:latin typeface="Lato"/>
              <a:ea typeface="Lato"/>
              <a:cs typeface="Lato"/>
              <a:sym typeface="Lato"/>
            </a:endParaRPr>
          </a:p>
          <a:p>
            <a:pPr indent="-184150" lvl="0" marL="285750" rtl="0" algn="l">
              <a:lnSpc>
                <a:spcPct val="150000"/>
              </a:lnSpc>
              <a:spcBef>
                <a:spcPts val="0"/>
              </a:spcBef>
              <a:spcAft>
                <a:spcPts val="0"/>
              </a:spcAft>
              <a:buSzPts val="1100"/>
              <a:buFont typeface="Lato"/>
              <a:buChar char="●"/>
            </a:pPr>
            <a:r>
              <a:rPr lang="en" sz="1100">
                <a:latin typeface="Lato"/>
                <a:ea typeface="Lato"/>
                <a:cs typeface="Lato"/>
                <a:sym typeface="Lato"/>
              </a:rPr>
              <a:t>Final model accuracy: </a:t>
            </a:r>
            <a:r>
              <a:rPr b="1" lang="en" sz="1100">
                <a:solidFill>
                  <a:srgbClr val="4A86E8"/>
                </a:solidFill>
                <a:latin typeface="Lato"/>
                <a:ea typeface="Lato"/>
                <a:cs typeface="Lato"/>
                <a:sym typeface="Lato"/>
              </a:rPr>
              <a:t>98.70%</a:t>
            </a:r>
            <a:endParaRPr b="1" sz="1100">
              <a:solidFill>
                <a:srgbClr val="4A86E8"/>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2"/>
          <p:cNvPicPr preferRelativeResize="0"/>
          <p:nvPr/>
        </p:nvPicPr>
        <p:blipFill rotWithShape="1">
          <a:blip r:embed="rId3">
            <a:alphaModFix/>
          </a:blip>
          <a:srcRect b="7834" l="0" r="0" t="7834"/>
          <a:stretch/>
        </p:blipFill>
        <p:spPr>
          <a:xfrm>
            <a:off x="0" y="0"/>
            <a:ext cx="9144003" cy="5143499"/>
          </a:xfrm>
          <a:prstGeom prst="rect">
            <a:avLst/>
          </a:prstGeom>
          <a:noFill/>
          <a:ln>
            <a:noFill/>
          </a:ln>
        </p:spPr>
      </p:pic>
      <p:sp>
        <p:nvSpPr>
          <p:cNvPr id="335" name="Google Shape;335;p42"/>
          <p:cNvSpPr/>
          <p:nvPr/>
        </p:nvSpPr>
        <p:spPr>
          <a:xfrm>
            <a:off x="17775" y="0"/>
            <a:ext cx="91263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2"/>
          <p:cNvSpPr txBox="1"/>
          <p:nvPr>
            <p:ph type="title"/>
          </p:nvPr>
        </p:nvSpPr>
        <p:spPr>
          <a:xfrm>
            <a:off x="490250" y="488250"/>
            <a:ext cx="7385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III - TL-CNN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III - Transfer Learning CNN Intro</a:t>
            </a:r>
            <a:endParaRPr b="0">
              <a:latin typeface="Roboto"/>
              <a:ea typeface="Roboto"/>
              <a:cs typeface="Roboto"/>
              <a:sym typeface="Roboto"/>
            </a:endParaRPr>
          </a:p>
        </p:txBody>
      </p:sp>
      <p:sp>
        <p:nvSpPr>
          <p:cNvPr id="342" name="Google Shape;342;p43"/>
          <p:cNvSpPr txBox="1"/>
          <p:nvPr/>
        </p:nvSpPr>
        <p:spPr>
          <a:xfrm>
            <a:off x="196600" y="1279350"/>
            <a:ext cx="8778600" cy="30909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Lato"/>
              <a:buChar char="●"/>
            </a:pPr>
            <a:r>
              <a:rPr lang="en">
                <a:latin typeface="Lato"/>
                <a:ea typeface="Lato"/>
                <a:cs typeface="Lato"/>
                <a:sym typeface="Lato"/>
              </a:rPr>
              <a:t>Uses the same principles of CNNs, however, transfer Learning CNNs allow you to </a:t>
            </a:r>
            <a:r>
              <a:rPr b="1" lang="en">
                <a:solidFill>
                  <a:srgbClr val="4A86E8"/>
                </a:solidFill>
                <a:latin typeface="Lato"/>
                <a:ea typeface="Lato"/>
                <a:cs typeface="Lato"/>
                <a:sym typeface="Lato"/>
              </a:rPr>
              <a:t>apply the parameters of a pre-trained model to another dataset</a:t>
            </a:r>
            <a:r>
              <a:rPr lang="en">
                <a:latin typeface="Lato"/>
                <a:ea typeface="Lato"/>
                <a:cs typeface="Lato"/>
                <a:sym typeface="Lato"/>
              </a:rPr>
              <a:t>.  </a:t>
            </a:r>
            <a:endParaRPr>
              <a:latin typeface="Lato"/>
              <a:ea typeface="Lato"/>
              <a:cs typeface="Lato"/>
              <a:sym typeface="Lato"/>
            </a:endParaRPr>
          </a:p>
          <a:p>
            <a:pPr indent="-336550" lvl="1" marL="914400" rtl="0" algn="l">
              <a:lnSpc>
                <a:spcPct val="115000"/>
              </a:lnSpc>
              <a:spcBef>
                <a:spcPts val="0"/>
              </a:spcBef>
              <a:spcAft>
                <a:spcPts val="0"/>
              </a:spcAft>
              <a:buSzPts val="1700"/>
              <a:buFont typeface="Lato"/>
              <a:buChar char="○"/>
            </a:pPr>
            <a:r>
              <a:rPr lang="en">
                <a:latin typeface="Lato"/>
                <a:ea typeface="Lato"/>
                <a:cs typeface="Lato"/>
                <a:sym typeface="Lato"/>
              </a:rPr>
              <a:t>Allows one to take a model that was trained on a large dataset and use it on a small dataset, potentially one with less-than-ideal number of images. </a:t>
            </a:r>
            <a:endParaRPr>
              <a:latin typeface="Lato"/>
              <a:ea typeface="Lato"/>
              <a:cs typeface="Lato"/>
              <a:sym typeface="Lato"/>
            </a:endParaRPr>
          </a:p>
          <a:p>
            <a:pPr indent="-336550" lvl="1" marL="914400" rtl="0" algn="l">
              <a:lnSpc>
                <a:spcPct val="115000"/>
              </a:lnSpc>
              <a:spcBef>
                <a:spcPts val="0"/>
              </a:spcBef>
              <a:spcAft>
                <a:spcPts val="0"/>
              </a:spcAft>
              <a:buSzPts val="1700"/>
              <a:buFont typeface="Lato"/>
              <a:buChar char="○"/>
            </a:pPr>
            <a:r>
              <a:rPr lang="en">
                <a:latin typeface="Lato"/>
                <a:ea typeface="Lato"/>
                <a:cs typeface="Lato"/>
                <a:sym typeface="Lato"/>
              </a:rPr>
              <a:t>Especially enticing for those who do not have access to large datasets, don’t have sufficient hardware to process or store these datasets, or don’t have the funds to use a cloud-based tool to store/process these datasets and models quickly.  </a:t>
            </a:r>
            <a:endParaRPr>
              <a:latin typeface="Lato"/>
              <a:ea typeface="Lato"/>
              <a:cs typeface="Lato"/>
              <a:sym typeface="Lato"/>
            </a:endParaRPr>
          </a:p>
          <a:p>
            <a:pPr indent="-336550" lvl="1" marL="914400" rtl="0" algn="l">
              <a:lnSpc>
                <a:spcPct val="115000"/>
              </a:lnSpc>
              <a:spcBef>
                <a:spcPts val="0"/>
              </a:spcBef>
              <a:spcAft>
                <a:spcPts val="0"/>
              </a:spcAft>
              <a:buSzPts val="1700"/>
              <a:buFont typeface="Lato"/>
              <a:buChar char="○"/>
            </a:pPr>
            <a:r>
              <a:rPr lang="en">
                <a:latin typeface="Lato"/>
                <a:ea typeface="Lato"/>
                <a:cs typeface="Lato"/>
                <a:sym typeface="Lato"/>
              </a:rPr>
              <a:t>However, there is a major assumption that whatever model you are using was trained on a dataset similar to your own. </a:t>
            </a:r>
            <a:endParaRPr b="1">
              <a:solidFill>
                <a:srgbClr val="4A86E8"/>
              </a:solidFill>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This will allow us to focus on the very last fully connected layers to try and achieve optimum accuracy</a:t>
            </a:r>
            <a:endParaRPr>
              <a:latin typeface="Lato"/>
              <a:ea typeface="Lato"/>
              <a:cs typeface="Lato"/>
              <a:sym typeface="Lato"/>
            </a:endParaRPr>
          </a:p>
          <a:p>
            <a:pPr indent="0" lvl="0" marL="0" rtl="0" algn="l">
              <a:lnSpc>
                <a:spcPct val="150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III - </a:t>
            </a:r>
            <a:r>
              <a:rPr b="0" lang="en">
                <a:latin typeface="Roboto"/>
                <a:ea typeface="Roboto"/>
                <a:cs typeface="Roboto"/>
                <a:sym typeface="Roboto"/>
              </a:rPr>
              <a:t>Transfer Learning </a:t>
            </a:r>
            <a:r>
              <a:rPr b="0" lang="en">
                <a:latin typeface="Roboto"/>
                <a:ea typeface="Roboto"/>
                <a:cs typeface="Roboto"/>
                <a:sym typeface="Roboto"/>
              </a:rPr>
              <a:t>CNN Justification</a:t>
            </a:r>
            <a:endParaRPr b="0">
              <a:latin typeface="Roboto"/>
              <a:ea typeface="Roboto"/>
              <a:cs typeface="Roboto"/>
              <a:sym typeface="Roboto"/>
            </a:endParaRPr>
          </a:p>
        </p:txBody>
      </p:sp>
      <p:sp>
        <p:nvSpPr>
          <p:cNvPr id="348" name="Google Shape;348;p44"/>
          <p:cNvSpPr txBox="1"/>
          <p:nvPr/>
        </p:nvSpPr>
        <p:spPr>
          <a:xfrm>
            <a:off x="196600" y="1279350"/>
            <a:ext cx="5151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latin typeface="Lato"/>
              <a:ea typeface="Lato"/>
              <a:cs typeface="Lato"/>
              <a:sym typeface="Lato"/>
            </a:endParaRPr>
          </a:p>
        </p:txBody>
      </p:sp>
      <p:sp>
        <p:nvSpPr>
          <p:cNvPr id="349" name="Google Shape;349;p44"/>
          <p:cNvSpPr txBox="1"/>
          <p:nvPr/>
        </p:nvSpPr>
        <p:spPr>
          <a:xfrm>
            <a:off x="304375" y="1279350"/>
            <a:ext cx="80469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Provide </a:t>
            </a:r>
            <a:r>
              <a:rPr lang="en">
                <a:latin typeface="Lato"/>
                <a:ea typeface="Lato"/>
                <a:cs typeface="Lato"/>
                <a:sym typeface="Lato"/>
              </a:rPr>
              <a:t>many of the same benefits of a standard CNN trained from scratch while enabling the researcher to leverage weights that have been pre-trained on similar datasets. </a:t>
            </a:r>
            <a:endParaRPr>
              <a:latin typeface="Lato"/>
              <a:ea typeface="Lato"/>
              <a:cs typeface="Lato"/>
              <a:sym typeface="Lato"/>
            </a:endParaRPr>
          </a:p>
          <a:p>
            <a:pPr indent="0" lvl="0" marL="0" rtl="0" algn="l">
              <a:lnSpc>
                <a:spcPct val="115000"/>
              </a:lnSpc>
              <a:spcBef>
                <a:spcPts val="0"/>
              </a:spcBef>
              <a:spcAft>
                <a:spcPts val="0"/>
              </a:spcAft>
              <a:buNone/>
            </a:pPr>
            <a:r>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In our case, we have identified CNN weights that have been trained based on a 16-layer deep pre-trained CNN that achieved 97% accuracy for an ASL alphabet dataset developed by a group of Oxford researchers. Using the weights associated with a CNN of such strong performance can increase the efficiency of our research if implemented correctly. </a:t>
            </a:r>
            <a:endParaRPr>
              <a:latin typeface="Lato"/>
              <a:ea typeface="Lato"/>
              <a:cs typeface="Lato"/>
              <a:sym typeface="Lato"/>
            </a:endParaRPr>
          </a:p>
        </p:txBody>
      </p:sp>
      <p:sp>
        <p:nvSpPr>
          <p:cNvPr id="350" name="Google Shape;350;p44"/>
          <p:cNvSpPr txBox="1"/>
          <p:nvPr/>
        </p:nvSpPr>
        <p:spPr>
          <a:xfrm>
            <a:off x="0" y="3769825"/>
            <a:ext cx="9144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50">
                <a:solidFill>
                  <a:srgbClr val="4A86E8"/>
                </a:solidFill>
                <a:highlight>
                  <a:srgbClr val="FFFFFF"/>
                </a:highlight>
                <a:latin typeface="Lato"/>
                <a:ea typeface="Lato"/>
                <a:cs typeface="Lato"/>
                <a:sym typeface="Lato"/>
              </a:rPr>
              <a:t>Talent borrows; genius steals.</a:t>
            </a:r>
            <a:endParaRPr b="1" sz="1750">
              <a:solidFill>
                <a:srgbClr val="4A86E8"/>
              </a:solidFill>
              <a:highlight>
                <a:srgbClr val="FFFFFF"/>
              </a:highlight>
              <a:latin typeface="Lato"/>
              <a:ea typeface="Lato"/>
              <a:cs typeface="Lato"/>
              <a:sym typeface="Lato"/>
            </a:endParaRPr>
          </a:p>
          <a:p>
            <a:pPr indent="0" lvl="0" marL="0" rtl="0" algn="ctr">
              <a:spcBef>
                <a:spcPts val="0"/>
              </a:spcBef>
              <a:spcAft>
                <a:spcPts val="0"/>
              </a:spcAft>
              <a:buNone/>
            </a:pPr>
            <a:r>
              <a:rPr lang="en" sz="1750">
                <a:solidFill>
                  <a:srgbClr val="4A86E8"/>
                </a:solidFill>
                <a:highlight>
                  <a:srgbClr val="FFFFFF"/>
                </a:highlight>
                <a:latin typeface="Lato"/>
                <a:ea typeface="Lato"/>
                <a:cs typeface="Lato"/>
                <a:sym typeface="Lato"/>
              </a:rPr>
              <a:t>The business world calls this </a:t>
            </a:r>
            <a:r>
              <a:rPr i="1" lang="en" sz="1750">
                <a:solidFill>
                  <a:srgbClr val="4A86E8"/>
                </a:solidFill>
                <a:highlight>
                  <a:srgbClr val="FFFFFF"/>
                </a:highlight>
                <a:latin typeface="Lato"/>
                <a:ea typeface="Lato"/>
                <a:cs typeface="Lato"/>
                <a:sym typeface="Lato"/>
              </a:rPr>
              <a:t>leveraging</a:t>
            </a:r>
            <a:r>
              <a:rPr i="1" lang="en" sz="1750">
                <a:solidFill>
                  <a:srgbClr val="4A86E8"/>
                </a:solidFill>
                <a:highlight>
                  <a:srgbClr val="FFFFFF"/>
                </a:highlight>
                <a:latin typeface="Lato"/>
                <a:ea typeface="Lato"/>
                <a:cs typeface="Lato"/>
                <a:sym typeface="Lato"/>
              </a:rPr>
              <a:t>.</a:t>
            </a:r>
            <a:endParaRPr i="1" sz="1750">
              <a:solidFill>
                <a:srgbClr val="4A86E8"/>
              </a:solidFill>
              <a:highlight>
                <a:srgbClr val="FFFFFF"/>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196600" y="556650"/>
            <a:ext cx="89475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III - Transfer Learning CNN - Technical Specifications</a:t>
            </a:r>
            <a:endParaRPr b="0">
              <a:latin typeface="Roboto"/>
              <a:ea typeface="Roboto"/>
              <a:cs typeface="Roboto"/>
              <a:sym typeface="Roboto"/>
            </a:endParaRPr>
          </a:p>
        </p:txBody>
      </p:sp>
      <p:sp>
        <p:nvSpPr>
          <p:cNvPr id="356" name="Google Shape;356;p45"/>
          <p:cNvSpPr txBox="1"/>
          <p:nvPr/>
        </p:nvSpPr>
        <p:spPr>
          <a:xfrm>
            <a:off x="196600" y="1279350"/>
            <a:ext cx="5151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latin typeface="Lato"/>
              <a:ea typeface="Lato"/>
              <a:cs typeface="Lato"/>
              <a:sym typeface="Lato"/>
            </a:endParaRPr>
          </a:p>
        </p:txBody>
      </p:sp>
      <p:sp>
        <p:nvSpPr>
          <p:cNvPr id="357" name="Google Shape;357;p45"/>
          <p:cNvSpPr txBox="1"/>
          <p:nvPr/>
        </p:nvSpPr>
        <p:spPr>
          <a:xfrm>
            <a:off x="304375" y="1279350"/>
            <a:ext cx="80469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Lato"/>
                <a:ea typeface="Lato"/>
                <a:cs typeface="Lato"/>
                <a:sym typeface="Lato"/>
              </a:rPr>
              <a:t>Model Architecture:</a:t>
            </a:r>
            <a:endParaRPr>
              <a:latin typeface="Lato"/>
              <a:ea typeface="Lato"/>
              <a:cs typeface="Lato"/>
              <a:sym typeface="Lato"/>
            </a:endParaRPr>
          </a:p>
          <a:p>
            <a:pPr indent="-317500" lvl="0" marL="914400" rtl="0" algn="l">
              <a:lnSpc>
                <a:spcPct val="115000"/>
              </a:lnSpc>
              <a:spcBef>
                <a:spcPts val="0"/>
              </a:spcBef>
              <a:spcAft>
                <a:spcPts val="0"/>
              </a:spcAft>
              <a:buSzPts val="1400"/>
              <a:buFont typeface="Lato"/>
              <a:buAutoNum type="arabicPeriod"/>
            </a:pPr>
            <a:r>
              <a:rPr lang="en">
                <a:latin typeface="Lato"/>
                <a:ea typeface="Lato"/>
                <a:cs typeface="Lato"/>
                <a:sym typeface="Lato"/>
              </a:rPr>
              <a:t>VGG16 (all layers non-trainable)</a:t>
            </a:r>
            <a:endParaRPr>
              <a:latin typeface="Lato"/>
              <a:ea typeface="Lato"/>
              <a:cs typeface="Lato"/>
              <a:sym typeface="Lato"/>
            </a:endParaRPr>
          </a:p>
          <a:p>
            <a:pPr indent="-317500" lvl="1" marL="2286000" rtl="0" algn="l">
              <a:lnSpc>
                <a:spcPct val="115000"/>
              </a:lnSpc>
              <a:spcBef>
                <a:spcPts val="0"/>
              </a:spcBef>
              <a:spcAft>
                <a:spcPts val="0"/>
              </a:spcAft>
              <a:buSzPts val="1400"/>
              <a:buFont typeface="Lato"/>
              <a:buAutoNum type="alphaLcPeriod"/>
            </a:pPr>
            <a:r>
              <a:rPr lang="en">
                <a:latin typeface="Lato"/>
                <a:ea typeface="Lato"/>
                <a:cs typeface="Lato"/>
                <a:sym typeface="Lato"/>
              </a:rPr>
              <a:t>VGG16(input_shape=[224,224,3], weights='imagenet', include_top=False)</a:t>
            </a:r>
            <a:endParaRPr>
              <a:latin typeface="Lato"/>
              <a:ea typeface="Lato"/>
              <a:cs typeface="Lato"/>
              <a:sym typeface="Lato"/>
            </a:endParaRPr>
          </a:p>
          <a:p>
            <a:pPr indent="-317500" lvl="1" marL="2286000" rtl="0" algn="l">
              <a:lnSpc>
                <a:spcPct val="115000"/>
              </a:lnSpc>
              <a:spcBef>
                <a:spcPts val="0"/>
              </a:spcBef>
              <a:spcAft>
                <a:spcPts val="0"/>
              </a:spcAft>
              <a:buSzPts val="1400"/>
              <a:buFont typeface="Lato"/>
              <a:buAutoNum type="alphaLcPeriod"/>
            </a:pPr>
            <a:r>
              <a:rPr lang="en">
                <a:latin typeface="Lato"/>
                <a:ea typeface="Lato"/>
                <a:cs typeface="Lato"/>
                <a:sym typeface="Lato"/>
              </a:rPr>
              <a:t>VGG16 layers all set to non-trainable</a:t>
            </a:r>
            <a:endParaRPr>
              <a:latin typeface="Lato"/>
              <a:ea typeface="Lato"/>
              <a:cs typeface="Lato"/>
              <a:sym typeface="Lato"/>
            </a:endParaRPr>
          </a:p>
          <a:p>
            <a:pPr indent="-317500" lvl="0" marL="914400" rtl="0" algn="l">
              <a:lnSpc>
                <a:spcPct val="115000"/>
              </a:lnSpc>
              <a:spcBef>
                <a:spcPts val="0"/>
              </a:spcBef>
              <a:spcAft>
                <a:spcPts val="0"/>
              </a:spcAft>
              <a:buSzPts val="1400"/>
              <a:buFont typeface="Lato"/>
              <a:buAutoNum type="arabicPeriod"/>
            </a:pPr>
            <a:r>
              <a:rPr lang="en">
                <a:latin typeface="Lato"/>
                <a:ea typeface="Lato"/>
                <a:cs typeface="Lato"/>
                <a:sym typeface="Lato"/>
              </a:rPr>
              <a:t>Prediction layer</a:t>
            </a:r>
            <a:endParaRPr>
              <a:latin typeface="Lato"/>
              <a:ea typeface="Lato"/>
              <a:cs typeface="Lato"/>
              <a:sym typeface="Lato"/>
            </a:endParaRPr>
          </a:p>
          <a:p>
            <a:pPr indent="-317500" lvl="1" marL="2286000" rtl="0" algn="l">
              <a:lnSpc>
                <a:spcPct val="115000"/>
              </a:lnSpc>
              <a:spcBef>
                <a:spcPts val="0"/>
              </a:spcBef>
              <a:spcAft>
                <a:spcPts val="0"/>
              </a:spcAft>
              <a:buSzPts val="1400"/>
              <a:buFont typeface="Lato"/>
              <a:buAutoNum type="alphaLcPeriod"/>
            </a:pPr>
            <a:r>
              <a:rPr lang="en">
                <a:latin typeface="Lato"/>
                <a:ea typeface="Lato"/>
                <a:cs typeface="Lato"/>
                <a:sym typeface="Lato"/>
              </a:rPr>
              <a:t>Dense(24, softmax)(vgg16 flattened output)</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Model additional hyper-parameters:</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Epochs: 4</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Batch size: 32</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Loss: categorical cross-entropy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Optimizer: ADAM</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Metrics: accuracy</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III - Transfer Learning CNN</a:t>
            </a:r>
            <a:endParaRPr b="0">
              <a:latin typeface="Roboto"/>
              <a:ea typeface="Roboto"/>
              <a:cs typeface="Roboto"/>
              <a:sym typeface="Roboto"/>
            </a:endParaRPr>
          </a:p>
        </p:txBody>
      </p:sp>
      <p:sp>
        <p:nvSpPr>
          <p:cNvPr id="363" name="Google Shape;363;p46"/>
          <p:cNvSpPr txBox="1"/>
          <p:nvPr/>
        </p:nvSpPr>
        <p:spPr>
          <a:xfrm>
            <a:off x="196600" y="1279350"/>
            <a:ext cx="5151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latin typeface="Lato"/>
              <a:ea typeface="Lato"/>
              <a:cs typeface="Lato"/>
              <a:sym typeface="Lato"/>
            </a:endParaRPr>
          </a:p>
        </p:txBody>
      </p:sp>
      <p:sp>
        <p:nvSpPr>
          <p:cNvPr id="364" name="Google Shape;364;p46"/>
          <p:cNvSpPr txBox="1"/>
          <p:nvPr/>
        </p:nvSpPr>
        <p:spPr>
          <a:xfrm>
            <a:off x="304375" y="1279350"/>
            <a:ext cx="80469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Lato"/>
                <a:ea typeface="Lato"/>
                <a:cs typeface="Lato"/>
                <a:sym typeface="Lato"/>
              </a:rPr>
              <a:t>Initial test</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Mini-batch of data (1%)</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Data split: 70% train, 20% validation, 10% test</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10 epoch limit</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Reached max accuracy (88%) at 4 epochs</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Main test</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Full dataset</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Data split: 70% train, 20% validation, 10% test</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4 epoch limit</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i="1" lang="en">
                <a:latin typeface="Lato"/>
                <a:ea typeface="Lato"/>
                <a:cs typeface="Lato"/>
                <a:sym typeface="Lato"/>
              </a:rPr>
              <a:t>See next slide for performance</a:t>
            </a:r>
            <a:endParaRPr i="1">
              <a:latin typeface="Lato"/>
              <a:ea typeface="Lato"/>
              <a:cs typeface="Lato"/>
              <a:sym typeface="Lato"/>
            </a:endParaRPr>
          </a:p>
          <a:p>
            <a:pPr indent="0" lvl="0" marL="0" rtl="0" algn="l">
              <a:lnSpc>
                <a:spcPct val="115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III - </a:t>
            </a:r>
            <a:r>
              <a:rPr b="0" lang="en">
                <a:latin typeface="Roboto"/>
                <a:ea typeface="Roboto"/>
                <a:cs typeface="Roboto"/>
                <a:sym typeface="Roboto"/>
              </a:rPr>
              <a:t>Transfer Learning </a:t>
            </a:r>
            <a:r>
              <a:rPr b="0" lang="en">
                <a:latin typeface="Roboto"/>
                <a:ea typeface="Roboto"/>
                <a:cs typeface="Roboto"/>
                <a:sym typeface="Roboto"/>
              </a:rPr>
              <a:t>CNN Results</a:t>
            </a:r>
            <a:endParaRPr b="0">
              <a:latin typeface="Roboto"/>
              <a:ea typeface="Roboto"/>
              <a:cs typeface="Roboto"/>
              <a:sym typeface="Roboto"/>
            </a:endParaRPr>
          </a:p>
        </p:txBody>
      </p:sp>
      <p:sp>
        <p:nvSpPr>
          <p:cNvPr id="370" name="Google Shape;370;p47"/>
          <p:cNvSpPr txBox="1"/>
          <p:nvPr/>
        </p:nvSpPr>
        <p:spPr>
          <a:xfrm>
            <a:off x="196600" y="1279350"/>
            <a:ext cx="87786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Approximately 2.5 hours to run 4 epochs (~40 mins per epoch) to produce accuracy of </a:t>
            </a:r>
            <a:r>
              <a:rPr b="1" lang="en">
                <a:solidFill>
                  <a:srgbClr val="4A86E8"/>
                </a:solidFill>
                <a:latin typeface="Lato"/>
                <a:ea typeface="Lato"/>
                <a:cs typeface="Lato"/>
                <a:sym typeface="Lato"/>
              </a:rPr>
              <a:t>99.59%</a:t>
            </a:r>
            <a:r>
              <a:rPr lang="en">
                <a:latin typeface="Lato"/>
                <a:ea typeface="Lato"/>
                <a:cs typeface="Lato"/>
                <a:sym typeface="Lato"/>
              </a:rPr>
              <a:t> </a:t>
            </a:r>
            <a:endParaRPr>
              <a:latin typeface="Lato"/>
              <a:ea typeface="Lato"/>
              <a:cs typeface="Lato"/>
              <a:sym typeface="Lato"/>
            </a:endParaRPr>
          </a:p>
        </p:txBody>
      </p:sp>
      <p:pic>
        <p:nvPicPr>
          <p:cNvPr id="371" name="Google Shape;371;p47"/>
          <p:cNvPicPr preferRelativeResize="0"/>
          <p:nvPr/>
        </p:nvPicPr>
        <p:blipFill>
          <a:blip r:embed="rId3">
            <a:alphaModFix/>
          </a:blip>
          <a:stretch>
            <a:fillRect/>
          </a:stretch>
        </p:blipFill>
        <p:spPr>
          <a:xfrm>
            <a:off x="152400" y="1831950"/>
            <a:ext cx="4212200" cy="3159150"/>
          </a:xfrm>
          <a:prstGeom prst="rect">
            <a:avLst/>
          </a:prstGeom>
          <a:noFill/>
          <a:ln>
            <a:noFill/>
          </a:ln>
        </p:spPr>
      </p:pic>
      <p:pic>
        <p:nvPicPr>
          <p:cNvPr id="372" name="Google Shape;372;p47"/>
          <p:cNvPicPr preferRelativeResize="0"/>
          <p:nvPr/>
        </p:nvPicPr>
        <p:blipFill>
          <a:blip r:embed="rId4">
            <a:alphaModFix/>
          </a:blip>
          <a:stretch>
            <a:fillRect/>
          </a:stretch>
        </p:blipFill>
        <p:spPr>
          <a:xfrm>
            <a:off x="4517000" y="1831950"/>
            <a:ext cx="4212200" cy="3159150"/>
          </a:xfrm>
          <a:prstGeom prst="rect">
            <a:avLst/>
          </a:prstGeom>
          <a:noFill/>
          <a:ln>
            <a:noFill/>
          </a:ln>
        </p:spPr>
      </p:pic>
      <p:sp>
        <p:nvSpPr>
          <p:cNvPr id="373" name="Google Shape;373;p47"/>
          <p:cNvSpPr txBox="1"/>
          <p:nvPr/>
        </p:nvSpPr>
        <p:spPr>
          <a:xfrm>
            <a:off x="1779100" y="1679550"/>
            <a:ext cx="958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Lato"/>
                <a:ea typeface="Lato"/>
                <a:cs typeface="Lato"/>
                <a:sym typeface="Lato"/>
              </a:rPr>
              <a:t>Accuracy </a:t>
            </a:r>
            <a:endParaRPr>
              <a:latin typeface="Lato"/>
              <a:ea typeface="Lato"/>
              <a:cs typeface="Lato"/>
              <a:sym typeface="Lato"/>
            </a:endParaRPr>
          </a:p>
          <a:p>
            <a:pPr indent="0" lvl="0" marL="0" rtl="0" algn="l">
              <a:lnSpc>
                <a:spcPct val="150000"/>
              </a:lnSpc>
              <a:spcBef>
                <a:spcPts val="0"/>
              </a:spcBef>
              <a:spcAft>
                <a:spcPts val="0"/>
              </a:spcAft>
              <a:buNone/>
            </a:pPr>
            <a:r>
              <a:t/>
            </a:r>
            <a:endParaRPr>
              <a:latin typeface="Lato"/>
              <a:ea typeface="Lato"/>
              <a:cs typeface="Lato"/>
              <a:sym typeface="Lato"/>
            </a:endParaRPr>
          </a:p>
        </p:txBody>
      </p:sp>
      <p:sp>
        <p:nvSpPr>
          <p:cNvPr id="374" name="Google Shape;374;p47"/>
          <p:cNvSpPr txBox="1"/>
          <p:nvPr/>
        </p:nvSpPr>
        <p:spPr>
          <a:xfrm>
            <a:off x="6355800" y="1679550"/>
            <a:ext cx="534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Lato"/>
                <a:ea typeface="Lato"/>
                <a:cs typeface="Lato"/>
                <a:sym typeface="Lato"/>
              </a:rPr>
              <a:t>Loss</a:t>
            </a:r>
            <a:endParaRPr>
              <a:latin typeface="Lato"/>
              <a:ea typeface="Lato"/>
              <a:cs typeface="Lato"/>
              <a:sym typeface="Lato"/>
            </a:endParaRPr>
          </a:p>
          <a:p>
            <a:pPr indent="0" lvl="0" marL="0" rtl="0" algn="l">
              <a:lnSpc>
                <a:spcPct val="150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Roboto"/>
                <a:ea typeface="Roboto"/>
                <a:cs typeface="Roboto"/>
                <a:sym typeface="Roboto"/>
              </a:rPr>
              <a:t>Model III - </a:t>
            </a:r>
            <a:r>
              <a:rPr b="0" lang="en" sz="2000">
                <a:latin typeface="Roboto"/>
                <a:ea typeface="Roboto"/>
                <a:cs typeface="Roboto"/>
                <a:sym typeface="Roboto"/>
              </a:rPr>
              <a:t>Transfer Learning </a:t>
            </a:r>
            <a:r>
              <a:rPr b="0" lang="en" sz="2000">
                <a:latin typeface="Roboto"/>
                <a:ea typeface="Roboto"/>
                <a:cs typeface="Roboto"/>
                <a:sym typeface="Roboto"/>
              </a:rPr>
              <a:t>CNN Areas for Improvement &amp; Adjustments</a:t>
            </a:r>
            <a:endParaRPr b="0" sz="2000">
              <a:latin typeface="Roboto"/>
              <a:ea typeface="Roboto"/>
              <a:cs typeface="Roboto"/>
              <a:sym typeface="Roboto"/>
            </a:endParaRPr>
          </a:p>
        </p:txBody>
      </p:sp>
      <p:sp>
        <p:nvSpPr>
          <p:cNvPr id="380" name="Google Shape;380;p48"/>
          <p:cNvSpPr txBox="1"/>
          <p:nvPr/>
        </p:nvSpPr>
        <p:spPr>
          <a:xfrm>
            <a:off x="196600" y="1279350"/>
            <a:ext cx="5151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latin typeface="Lato"/>
              <a:ea typeface="Lato"/>
              <a:cs typeface="Lato"/>
              <a:sym typeface="Lato"/>
            </a:endParaRPr>
          </a:p>
        </p:txBody>
      </p:sp>
      <p:sp>
        <p:nvSpPr>
          <p:cNvPr id="381" name="Google Shape;381;p48"/>
          <p:cNvSpPr txBox="1"/>
          <p:nvPr/>
        </p:nvSpPr>
        <p:spPr>
          <a:xfrm>
            <a:off x="592875" y="1448725"/>
            <a:ext cx="7842300" cy="27243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SzPts val="1500"/>
              <a:buFont typeface="Lato"/>
              <a:buChar char="●"/>
            </a:pPr>
            <a:r>
              <a:rPr lang="en" sz="1500">
                <a:latin typeface="Lato"/>
                <a:ea typeface="Lato"/>
                <a:cs typeface="Lato"/>
                <a:sym typeface="Lato"/>
              </a:rPr>
              <a:t>A slight overfit</a:t>
            </a:r>
            <a:endParaRPr sz="1500">
              <a:latin typeface="Lato"/>
              <a:ea typeface="Lato"/>
              <a:cs typeface="Lato"/>
              <a:sym typeface="Lato"/>
            </a:endParaRPr>
          </a:p>
          <a:p>
            <a:pPr indent="-323850" lvl="0" marL="457200" rtl="0" algn="l">
              <a:lnSpc>
                <a:spcPct val="200000"/>
              </a:lnSpc>
              <a:spcBef>
                <a:spcPts val="0"/>
              </a:spcBef>
              <a:spcAft>
                <a:spcPts val="0"/>
              </a:spcAft>
              <a:buSzPts val="1500"/>
              <a:buFont typeface="Lato"/>
              <a:buChar char="●"/>
            </a:pPr>
            <a:r>
              <a:rPr lang="en" sz="1500">
                <a:latin typeface="Lato"/>
                <a:ea typeface="Lato"/>
                <a:cs typeface="Lato"/>
                <a:sym typeface="Lato"/>
              </a:rPr>
              <a:t>E</a:t>
            </a:r>
            <a:r>
              <a:rPr lang="en" sz="1500">
                <a:latin typeface="Lato"/>
                <a:ea typeface="Lato"/>
                <a:cs typeface="Lato"/>
                <a:sym typeface="Lato"/>
              </a:rPr>
              <a:t>xplore different hyperparameters (e.g. trainable transfer layers, optimizer, etc.)</a:t>
            </a:r>
            <a:endParaRPr sz="1500">
              <a:latin typeface="Lato"/>
              <a:ea typeface="Lato"/>
              <a:cs typeface="Lato"/>
              <a:sym typeface="Lato"/>
            </a:endParaRPr>
          </a:p>
          <a:p>
            <a:pPr indent="-323850" lvl="0" marL="457200" rtl="0" algn="l">
              <a:lnSpc>
                <a:spcPct val="200000"/>
              </a:lnSpc>
              <a:spcBef>
                <a:spcPts val="0"/>
              </a:spcBef>
              <a:spcAft>
                <a:spcPts val="0"/>
              </a:spcAft>
              <a:buSzPts val="1500"/>
              <a:buFont typeface="Lato"/>
              <a:buChar char="●"/>
            </a:pPr>
            <a:r>
              <a:rPr lang="en" sz="1500">
                <a:latin typeface="Lato"/>
                <a:ea typeface="Lato"/>
                <a:cs typeface="Lato"/>
                <a:sym typeface="Lato"/>
              </a:rPr>
              <a:t>Acquisition: more variety and quantity. </a:t>
            </a:r>
            <a:endParaRPr sz="1500">
              <a:latin typeface="Lato"/>
              <a:ea typeface="Lato"/>
              <a:cs typeface="Lato"/>
              <a:sym typeface="Lato"/>
            </a:endParaRPr>
          </a:p>
          <a:p>
            <a:pPr indent="-323850" lvl="1" marL="914400" rtl="0" algn="l">
              <a:lnSpc>
                <a:spcPct val="200000"/>
              </a:lnSpc>
              <a:spcBef>
                <a:spcPts val="0"/>
              </a:spcBef>
              <a:spcAft>
                <a:spcPts val="0"/>
              </a:spcAft>
              <a:buSzPts val="1500"/>
              <a:buFont typeface="Lato"/>
              <a:buChar char="○"/>
            </a:pPr>
            <a:r>
              <a:rPr lang="en" sz="1500">
                <a:latin typeface="Lato"/>
                <a:ea typeface="Lato"/>
                <a:cs typeface="Lato"/>
                <a:sym typeface="Lato"/>
              </a:rPr>
              <a:t>Challenge the algorithm</a:t>
            </a:r>
            <a:endParaRPr sz="1500">
              <a:latin typeface="Lato"/>
              <a:ea typeface="Lato"/>
              <a:cs typeface="Lato"/>
              <a:sym typeface="Lato"/>
            </a:endParaRPr>
          </a:p>
          <a:p>
            <a:pPr indent="-323850" lvl="1" marL="914400" rtl="0" algn="l">
              <a:lnSpc>
                <a:spcPct val="200000"/>
              </a:lnSpc>
              <a:spcBef>
                <a:spcPts val="0"/>
              </a:spcBef>
              <a:spcAft>
                <a:spcPts val="0"/>
              </a:spcAft>
              <a:buSzPts val="1500"/>
              <a:buFont typeface="Lato"/>
              <a:buChar char="○"/>
            </a:pPr>
            <a:r>
              <a:rPr lang="en" sz="1500">
                <a:latin typeface="Lato"/>
                <a:ea typeface="Lato"/>
                <a:cs typeface="Lato"/>
                <a:sym typeface="Lato"/>
              </a:rPr>
              <a:t>Higher sample count to feature count ratio should also lower overfitting. (https://brb.nci.nih.gov/techreport/Subramanian-Overfitting.pdf)</a:t>
            </a:r>
            <a:endParaRPr sz="15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Recap</a:t>
            </a:r>
            <a:endParaRPr b="0">
              <a:latin typeface="Roboto"/>
              <a:ea typeface="Roboto"/>
              <a:cs typeface="Roboto"/>
              <a:sym typeface="Roboto"/>
            </a:endParaRPr>
          </a:p>
        </p:txBody>
      </p:sp>
      <p:graphicFrame>
        <p:nvGraphicFramePr>
          <p:cNvPr id="242" name="Google Shape;242;p31"/>
          <p:cNvGraphicFramePr/>
          <p:nvPr/>
        </p:nvGraphicFramePr>
        <p:xfrm>
          <a:off x="730025" y="1916425"/>
          <a:ext cx="3000000" cy="3000000"/>
        </p:xfrm>
        <a:graphic>
          <a:graphicData uri="http://schemas.openxmlformats.org/drawingml/2006/table">
            <a:tbl>
              <a:tblPr>
                <a:noFill/>
                <a:tableStyleId>{E69F022C-77F5-4194-94E4-247E0AAC3B2C}</a:tableStyleId>
              </a:tblPr>
              <a:tblGrid>
                <a:gridCol w="478175"/>
                <a:gridCol w="5439150"/>
                <a:gridCol w="1358375"/>
              </a:tblGrid>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1</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b="1" lang="en" sz="1000">
                          <a:solidFill>
                            <a:srgbClr val="4A86E8"/>
                          </a:solidFill>
                          <a:latin typeface="Roboto"/>
                          <a:ea typeface="Roboto"/>
                          <a:cs typeface="Roboto"/>
                          <a:sym typeface="Roboto"/>
                        </a:rPr>
                        <a:t> Compile an Accurate ASL Alphabet Data Set</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Complete</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1.1</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Record Raw Video Footage of ASL Alphabet Signs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2</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Preprocess Data Set To Prepare for Modelling</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Complete</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2.1</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Split Video Into Still Frames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2.2</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Normalize Color</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2.3</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Normalize Size</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2.4</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Normalize Resolution</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2.5</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Produce Image Vector CSVs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r>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3</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Exploratory Data Analysis</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Complete</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3.1</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Image Class Balance Analysis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3.2</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Analysis of the Basic Metrics of Variables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3.3</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Non-Graphical and Graphical Univariate Analysis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3.4</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Feature Engineering and Analysis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tcPr>
                </a:tc>
              </a:tr>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4</a:t>
                      </a:r>
                      <a:endParaRPr b="1" sz="1000">
                        <a:solidFill>
                          <a:srgbClr val="4A86E8"/>
                        </a:solidFill>
                        <a:latin typeface="Roboto"/>
                        <a:ea typeface="Roboto"/>
                        <a:cs typeface="Roboto"/>
                        <a:sym typeface="Roboto"/>
                      </a:endParaRPr>
                    </a:p>
                  </a:txBody>
                  <a:tcPr marT="0" marB="0" marR="0" marL="0" anchor="ctr">
                    <a:lnL cap="flat" cmpd="sng" w="19050">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Develop an ML model capable of learning ASL alphabet</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4A86E8"/>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Complete</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4.1</a:t>
                      </a:r>
                      <a:endParaRPr sz="1000">
                        <a:latin typeface="Roboto"/>
                        <a:ea typeface="Roboto"/>
                        <a:cs typeface="Roboto"/>
                        <a:sym typeface="Roboto"/>
                      </a:endParaRPr>
                    </a:p>
                  </a:txBody>
                  <a:tcPr marT="0" marB="0" marR="0" marL="0" anchor="ctr">
                    <a:lnL cap="flat" cmpd="sng" w="19050">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Model I: KNN</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19050">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4.2</a:t>
                      </a:r>
                      <a:endParaRPr sz="1000">
                        <a:latin typeface="Roboto"/>
                        <a:ea typeface="Roboto"/>
                        <a:cs typeface="Roboto"/>
                        <a:sym typeface="Roboto"/>
                      </a:endParaRPr>
                    </a:p>
                  </a:txBody>
                  <a:tcPr marT="0" marB="0" marR="0" marL="0" anchor="ctr">
                    <a:lnL cap="flat" cmpd="sng" w="19050">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Model II: CNN</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19050">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4.3</a:t>
                      </a:r>
                      <a:endParaRPr sz="1000">
                        <a:latin typeface="Roboto"/>
                        <a:ea typeface="Roboto"/>
                        <a:cs typeface="Roboto"/>
                        <a:sym typeface="Roboto"/>
                      </a:endParaRPr>
                    </a:p>
                  </a:txBody>
                  <a:tcPr marT="0" marB="0" marR="0" marL="0" anchor="ctr">
                    <a:lnL cap="flat" cmpd="sng" w="19050">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Model III: CNN with Transfer Learning</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19050">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9"/>
          <p:cNvPicPr preferRelativeResize="0"/>
          <p:nvPr/>
        </p:nvPicPr>
        <p:blipFill rotWithShape="1">
          <a:blip r:embed="rId3">
            <a:alphaModFix/>
          </a:blip>
          <a:srcRect b="7834" l="0" r="0" t="7834"/>
          <a:stretch/>
        </p:blipFill>
        <p:spPr>
          <a:xfrm>
            <a:off x="0" y="0"/>
            <a:ext cx="9144003" cy="5143499"/>
          </a:xfrm>
          <a:prstGeom prst="rect">
            <a:avLst/>
          </a:prstGeom>
          <a:noFill/>
          <a:ln>
            <a:noFill/>
          </a:ln>
        </p:spPr>
      </p:pic>
      <p:sp>
        <p:nvSpPr>
          <p:cNvPr id="387" name="Google Shape;387;p49"/>
          <p:cNvSpPr/>
          <p:nvPr/>
        </p:nvSpPr>
        <p:spPr>
          <a:xfrm>
            <a:off x="17775" y="0"/>
            <a:ext cx="91263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9"/>
          <p:cNvSpPr txBox="1"/>
          <p:nvPr>
            <p:ph type="title"/>
          </p:nvPr>
        </p:nvSpPr>
        <p:spPr>
          <a:xfrm>
            <a:off x="490250" y="488250"/>
            <a:ext cx="7385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Results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Final Results &amp; Lessons Learned</a:t>
            </a:r>
            <a:endParaRPr b="0">
              <a:latin typeface="Roboto"/>
              <a:ea typeface="Roboto"/>
              <a:cs typeface="Roboto"/>
              <a:sym typeface="Roboto"/>
            </a:endParaRPr>
          </a:p>
        </p:txBody>
      </p:sp>
      <p:sp>
        <p:nvSpPr>
          <p:cNvPr id="394" name="Google Shape;394;p50"/>
          <p:cNvSpPr txBox="1"/>
          <p:nvPr/>
        </p:nvSpPr>
        <p:spPr>
          <a:xfrm>
            <a:off x="196600" y="1575925"/>
            <a:ext cx="4375500" cy="2016300"/>
          </a:xfrm>
          <a:prstGeom prst="rect">
            <a:avLst/>
          </a:prstGeom>
          <a:noFill/>
          <a:ln>
            <a:noFill/>
          </a:ln>
        </p:spPr>
        <p:txBody>
          <a:bodyPr anchorCtr="0" anchor="t" bIns="91425" lIns="91425" spcFirstLastPara="1" rIns="91425" wrap="square" tIns="91425">
            <a:spAutoFit/>
          </a:bodyPr>
          <a:lstStyle/>
          <a:p>
            <a:pPr indent="0" lvl="0" marL="457200" rtl="0" algn="ctr">
              <a:lnSpc>
                <a:spcPct val="150000"/>
              </a:lnSpc>
              <a:spcBef>
                <a:spcPts val="0"/>
              </a:spcBef>
              <a:spcAft>
                <a:spcPts val="0"/>
              </a:spcAft>
              <a:buNone/>
            </a:pPr>
            <a:r>
              <a:rPr b="1" lang="en">
                <a:solidFill>
                  <a:srgbClr val="4A86E8"/>
                </a:solidFill>
                <a:latin typeface="Lato"/>
                <a:ea typeface="Lato"/>
                <a:cs typeface="Lato"/>
                <a:sym typeface="Lato"/>
              </a:rPr>
              <a:t>Final Model Results</a:t>
            </a:r>
            <a:endParaRPr b="1">
              <a:solidFill>
                <a:srgbClr val="4A86E8"/>
              </a:solidFill>
              <a:latin typeface="Lato"/>
              <a:ea typeface="Lato"/>
              <a:cs typeface="Lato"/>
              <a:sym typeface="Lato"/>
            </a:endParaRPr>
          </a:p>
          <a:p>
            <a:pPr indent="-317500" lvl="0" marL="457200" rtl="0" algn="l">
              <a:lnSpc>
                <a:spcPct val="150000"/>
              </a:lnSpc>
              <a:spcBef>
                <a:spcPts val="0"/>
              </a:spcBef>
              <a:spcAft>
                <a:spcPts val="0"/>
              </a:spcAft>
              <a:buSzPts val="1400"/>
              <a:buFont typeface="Lato"/>
              <a:buAutoNum type="arabicPeriod"/>
            </a:pPr>
            <a:r>
              <a:rPr b="1" lang="en">
                <a:latin typeface="Lato"/>
                <a:ea typeface="Lato"/>
                <a:cs typeface="Lato"/>
                <a:sym typeface="Lato"/>
              </a:rPr>
              <a:t>KNN: </a:t>
            </a:r>
            <a:r>
              <a:rPr lang="en">
                <a:latin typeface="Lato"/>
                <a:ea typeface="Lato"/>
                <a:cs typeface="Lato"/>
                <a:sym typeface="Lato"/>
              </a:rPr>
              <a:t>99.00% (</a:t>
            </a:r>
            <a:r>
              <a:rPr i="1" lang="en">
                <a:latin typeface="Lato"/>
                <a:ea typeface="Lato"/>
                <a:cs typeface="Lato"/>
                <a:sym typeface="Lato"/>
              </a:rPr>
              <a:t>3 neighbors</a:t>
            </a:r>
            <a:r>
              <a:rPr lang="en">
                <a:latin typeface="Lato"/>
                <a:ea typeface="Lato"/>
                <a:cs typeface="Lato"/>
                <a:sym typeface="Lato"/>
              </a:rPr>
              <a:t>)</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AutoNum type="arabicPeriod"/>
            </a:pPr>
            <a:r>
              <a:rPr b="1" lang="en">
                <a:latin typeface="Lato"/>
                <a:ea typeface="Lato"/>
                <a:cs typeface="Lato"/>
                <a:sym typeface="Lato"/>
              </a:rPr>
              <a:t>CNN: </a:t>
            </a:r>
            <a:r>
              <a:rPr lang="en">
                <a:latin typeface="Lato"/>
                <a:ea typeface="Lato"/>
                <a:cs typeface="Lato"/>
                <a:sym typeface="Lato"/>
              </a:rPr>
              <a:t>98.70% </a:t>
            </a:r>
            <a:r>
              <a:rPr lang="en">
                <a:latin typeface="Lato"/>
                <a:ea typeface="Lato"/>
                <a:cs typeface="Lato"/>
                <a:sym typeface="Lato"/>
              </a:rPr>
              <a:t>(10 epochs, kernel size layer 1 =5, kernel size layer 2 = 3. Dropout = .2, stride =3x3)</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AutoNum type="arabicPeriod"/>
            </a:pPr>
            <a:r>
              <a:rPr b="1" lang="en">
                <a:latin typeface="Lato"/>
                <a:ea typeface="Lato"/>
                <a:cs typeface="Lato"/>
                <a:sym typeface="Lato"/>
              </a:rPr>
              <a:t>TL-CNN: </a:t>
            </a:r>
            <a:r>
              <a:rPr lang="en">
                <a:latin typeface="Lato"/>
                <a:ea typeface="Lato"/>
                <a:cs typeface="Lato"/>
                <a:sym typeface="Lato"/>
              </a:rPr>
              <a:t>99.59% </a:t>
            </a:r>
            <a:r>
              <a:rPr lang="en">
                <a:latin typeface="Lato"/>
                <a:ea typeface="Lato"/>
                <a:cs typeface="Lato"/>
                <a:sym typeface="Lato"/>
              </a:rPr>
              <a:t>(4 epochs, weights = 'imagenet', include_top = False)</a:t>
            </a:r>
            <a:endParaRPr>
              <a:latin typeface="Lato"/>
              <a:ea typeface="Lato"/>
              <a:cs typeface="Lato"/>
              <a:sym typeface="Lato"/>
            </a:endParaRPr>
          </a:p>
        </p:txBody>
      </p:sp>
      <p:cxnSp>
        <p:nvCxnSpPr>
          <p:cNvPr id="395" name="Google Shape;395;p50"/>
          <p:cNvCxnSpPr/>
          <p:nvPr/>
        </p:nvCxnSpPr>
        <p:spPr>
          <a:xfrm>
            <a:off x="4572000" y="1763925"/>
            <a:ext cx="0" cy="2778600"/>
          </a:xfrm>
          <a:prstGeom prst="straightConnector1">
            <a:avLst/>
          </a:prstGeom>
          <a:noFill/>
          <a:ln cap="flat" cmpd="sng" w="9525">
            <a:solidFill>
              <a:srgbClr val="9E9E9E"/>
            </a:solidFill>
            <a:prstDash val="solid"/>
            <a:round/>
            <a:headEnd len="med" w="med" type="none"/>
            <a:tailEnd len="med" w="med" type="none"/>
          </a:ln>
        </p:spPr>
      </p:cxnSp>
      <p:sp>
        <p:nvSpPr>
          <p:cNvPr id="396" name="Google Shape;396;p50"/>
          <p:cNvSpPr txBox="1"/>
          <p:nvPr/>
        </p:nvSpPr>
        <p:spPr>
          <a:xfrm>
            <a:off x="4572100" y="1575925"/>
            <a:ext cx="4375500" cy="3709500"/>
          </a:xfrm>
          <a:prstGeom prst="rect">
            <a:avLst/>
          </a:prstGeom>
          <a:noFill/>
          <a:ln>
            <a:noFill/>
          </a:ln>
        </p:spPr>
        <p:txBody>
          <a:bodyPr anchorCtr="0" anchor="t" bIns="91425" lIns="91425" spcFirstLastPara="1" rIns="91425" wrap="square" tIns="91425">
            <a:spAutoFit/>
          </a:bodyPr>
          <a:lstStyle/>
          <a:p>
            <a:pPr indent="0" lvl="0" marL="457200" rtl="0" algn="ctr">
              <a:lnSpc>
                <a:spcPct val="150000"/>
              </a:lnSpc>
              <a:spcBef>
                <a:spcPts val="0"/>
              </a:spcBef>
              <a:spcAft>
                <a:spcPts val="0"/>
              </a:spcAft>
              <a:buNone/>
            </a:pPr>
            <a:r>
              <a:rPr b="1" lang="en">
                <a:solidFill>
                  <a:srgbClr val="4A86E8"/>
                </a:solidFill>
                <a:latin typeface="Lato"/>
                <a:ea typeface="Lato"/>
                <a:cs typeface="Lato"/>
                <a:sym typeface="Lato"/>
              </a:rPr>
              <a:t>Lessons Learned</a:t>
            </a:r>
            <a:endParaRPr b="1">
              <a:solidFill>
                <a:srgbClr val="4A86E8"/>
              </a:solidFill>
              <a:latin typeface="Lato"/>
              <a:ea typeface="Lato"/>
              <a:cs typeface="Lato"/>
              <a:sym typeface="Lato"/>
            </a:endParaRPr>
          </a:p>
          <a:p>
            <a:pPr indent="-311150" lvl="0" marL="457200" rtl="0" algn="l">
              <a:lnSpc>
                <a:spcPct val="150000"/>
              </a:lnSpc>
              <a:spcBef>
                <a:spcPts val="0"/>
              </a:spcBef>
              <a:spcAft>
                <a:spcPts val="0"/>
              </a:spcAft>
              <a:buSzPts val="1300"/>
              <a:buFont typeface="Lato"/>
              <a:buAutoNum type="arabicPeriod"/>
            </a:pPr>
            <a:r>
              <a:rPr b="1" lang="en" sz="1300">
                <a:latin typeface="Lato"/>
                <a:ea typeface="Lato"/>
                <a:cs typeface="Lato"/>
                <a:sym typeface="Lato"/>
              </a:rPr>
              <a:t>Technical: </a:t>
            </a:r>
            <a:r>
              <a:rPr lang="en" sz="1300">
                <a:latin typeface="Lato"/>
                <a:ea typeface="Lato"/>
                <a:cs typeface="Lato"/>
                <a:sym typeface="Lato"/>
              </a:rPr>
              <a:t>How to implement CNN and transfer learning. Changing the strides to 3x3 drastically reduced the training time without hurting the accuracy. </a:t>
            </a:r>
            <a:endParaRPr sz="1300">
              <a:latin typeface="Lato"/>
              <a:ea typeface="Lato"/>
              <a:cs typeface="Lato"/>
              <a:sym typeface="Lato"/>
            </a:endParaRPr>
          </a:p>
          <a:p>
            <a:pPr indent="-311150" lvl="0" marL="457200" rtl="0" algn="l">
              <a:lnSpc>
                <a:spcPct val="150000"/>
              </a:lnSpc>
              <a:spcBef>
                <a:spcPts val="0"/>
              </a:spcBef>
              <a:spcAft>
                <a:spcPts val="0"/>
              </a:spcAft>
              <a:buSzPts val="1300"/>
              <a:buFont typeface="Lato"/>
              <a:buAutoNum type="arabicPeriod"/>
            </a:pPr>
            <a:r>
              <a:rPr b="1" lang="en" sz="1300">
                <a:latin typeface="Lato"/>
                <a:ea typeface="Lato"/>
                <a:cs typeface="Lato"/>
                <a:sym typeface="Lato"/>
              </a:rPr>
              <a:t>Practical: </a:t>
            </a:r>
            <a:r>
              <a:rPr lang="en" sz="1300">
                <a:latin typeface="Lato"/>
                <a:ea typeface="Lato"/>
                <a:cs typeface="Lato"/>
                <a:sym typeface="Lato"/>
              </a:rPr>
              <a:t>Understanding the marginal costs (in time and money) of additional performance. Is an additional 0.05% accuracy worth $</a:t>
            </a:r>
            <a:r>
              <a:rPr i="1" lang="en" sz="1300">
                <a:latin typeface="Lato"/>
                <a:ea typeface="Lato"/>
                <a:cs typeface="Lato"/>
                <a:sym typeface="Lato"/>
              </a:rPr>
              <a:t>y</a:t>
            </a:r>
            <a:r>
              <a:rPr lang="en" sz="1300">
                <a:latin typeface="Lato"/>
                <a:ea typeface="Lato"/>
                <a:cs typeface="Lato"/>
                <a:sym typeface="Lato"/>
              </a:rPr>
              <a:t> and </a:t>
            </a:r>
            <a:r>
              <a:rPr i="1" lang="en" sz="1300">
                <a:latin typeface="Lato"/>
                <a:ea typeface="Lato"/>
                <a:cs typeface="Lato"/>
                <a:sym typeface="Lato"/>
              </a:rPr>
              <a:t>z</a:t>
            </a:r>
            <a:r>
              <a:rPr lang="en" sz="1300">
                <a:latin typeface="Lato"/>
                <a:ea typeface="Lato"/>
                <a:cs typeface="Lato"/>
                <a:sym typeface="Lato"/>
              </a:rPr>
              <a:t> hours?</a:t>
            </a:r>
            <a:endParaRPr sz="1300">
              <a:latin typeface="Lato"/>
              <a:ea typeface="Lato"/>
              <a:cs typeface="Lato"/>
              <a:sym typeface="Lato"/>
            </a:endParaRPr>
          </a:p>
          <a:p>
            <a:pPr indent="-311150" lvl="0" marL="457200" rtl="0" algn="l">
              <a:lnSpc>
                <a:spcPct val="150000"/>
              </a:lnSpc>
              <a:spcBef>
                <a:spcPts val="0"/>
              </a:spcBef>
              <a:spcAft>
                <a:spcPts val="0"/>
              </a:spcAft>
              <a:buSzPts val="1300"/>
              <a:buFont typeface="Lato"/>
              <a:buAutoNum type="arabicPeriod"/>
            </a:pPr>
            <a:r>
              <a:rPr b="1" lang="en" sz="1300">
                <a:latin typeface="Lato"/>
                <a:ea typeface="Lato"/>
                <a:cs typeface="Lato"/>
                <a:sym typeface="Lato"/>
              </a:rPr>
              <a:t>Future: </a:t>
            </a:r>
            <a:r>
              <a:rPr lang="en" sz="1300">
                <a:latin typeface="Lato"/>
                <a:ea typeface="Lato"/>
                <a:cs typeface="Lato"/>
                <a:sym typeface="Lato"/>
              </a:rPr>
              <a:t>With high-performing results from a clean and uniform dataset with accurate samples, future exploration of larger,  but still accurate, datasets is advised.</a:t>
            </a:r>
            <a:endParaRPr sz="13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1"/>
          <p:cNvPicPr preferRelativeResize="0"/>
          <p:nvPr/>
        </p:nvPicPr>
        <p:blipFill rotWithShape="1">
          <a:blip r:embed="rId3">
            <a:alphaModFix/>
          </a:blip>
          <a:srcRect b="7834" l="0" r="0" t="7834"/>
          <a:stretch/>
        </p:blipFill>
        <p:spPr>
          <a:xfrm>
            <a:off x="0" y="0"/>
            <a:ext cx="9144003" cy="5143499"/>
          </a:xfrm>
          <a:prstGeom prst="rect">
            <a:avLst/>
          </a:prstGeom>
          <a:noFill/>
          <a:ln>
            <a:noFill/>
          </a:ln>
        </p:spPr>
      </p:pic>
      <p:sp>
        <p:nvSpPr>
          <p:cNvPr id="402" name="Google Shape;402;p51"/>
          <p:cNvSpPr/>
          <p:nvPr/>
        </p:nvSpPr>
        <p:spPr>
          <a:xfrm>
            <a:off x="17775" y="0"/>
            <a:ext cx="91263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txBox="1"/>
          <p:nvPr>
            <p:ph type="title"/>
          </p:nvPr>
        </p:nvSpPr>
        <p:spPr>
          <a:xfrm>
            <a:off x="490250" y="488250"/>
            <a:ext cx="7385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2"/>
          <p:cNvPicPr preferRelativeResize="0"/>
          <p:nvPr/>
        </p:nvPicPr>
        <p:blipFill rotWithShape="1">
          <a:blip r:embed="rId3">
            <a:alphaModFix/>
          </a:blip>
          <a:srcRect b="7834" l="0" r="0" t="7834"/>
          <a:stretch/>
        </p:blipFill>
        <p:spPr>
          <a:xfrm>
            <a:off x="0" y="0"/>
            <a:ext cx="9144003" cy="5143499"/>
          </a:xfrm>
          <a:prstGeom prst="rect">
            <a:avLst/>
          </a:prstGeom>
          <a:noFill/>
          <a:ln>
            <a:noFill/>
          </a:ln>
        </p:spPr>
      </p:pic>
      <p:sp>
        <p:nvSpPr>
          <p:cNvPr id="248" name="Google Shape;248;p32"/>
          <p:cNvSpPr/>
          <p:nvPr/>
        </p:nvSpPr>
        <p:spPr>
          <a:xfrm>
            <a:off x="17775" y="0"/>
            <a:ext cx="91263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&amp; EDA Summary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196600" y="556650"/>
            <a:ext cx="542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Reintroducing the Dataset</a:t>
            </a:r>
            <a:endParaRPr b="0">
              <a:latin typeface="Roboto"/>
              <a:ea typeface="Roboto"/>
              <a:cs typeface="Roboto"/>
              <a:sym typeface="Roboto"/>
            </a:endParaRPr>
          </a:p>
        </p:txBody>
      </p:sp>
      <p:sp>
        <p:nvSpPr>
          <p:cNvPr id="255" name="Google Shape;255;p33"/>
          <p:cNvSpPr txBox="1"/>
          <p:nvPr/>
        </p:nvSpPr>
        <p:spPr>
          <a:xfrm>
            <a:off x="137700" y="1541425"/>
            <a:ext cx="4324500" cy="1577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24 classes with ~930 images per class.</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Excluding J and Z, as these letters require motion.</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Cropped images to 224x224 to improve computation time.</a:t>
            </a:r>
            <a:endParaRPr>
              <a:latin typeface="Lato"/>
              <a:ea typeface="Lato"/>
              <a:cs typeface="Lato"/>
              <a:sym typeface="Lato"/>
            </a:endParaRPr>
          </a:p>
          <a:p>
            <a:pPr indent="0" lvl="0" marL="0" rtl="0" algn="l">
              <a:lnSpc>
                <a:spcPct val="115000"/>
              </a:lnSpc>
              <a:spcBef>
                <a:spcPts val="0"/>
              </a:spcBef>
              <a:spcAft>
                <a:spcPts val="0"/>
              </a:spcAft>
              <a:buNone/>
            </a:pPr>
            <a:r>
              <a:t/>
            </a:r>
            <a:endParaRPr sz="1000">
              <a:latin typeface="Lato"/>
              <a:ea typeface="Lato"/>
              <a:cs typeface="Lato"/>
              <a:sym typeface="Lato"/>
            </a:endParaRPr>
          </a:p>
        </p:txBody>
      </p:sp>
      <p:pic>
        <p:nvPicPr>
          <p:cNvPr id="256" name="Google Shape;256;p33"/>
          <p:cNvPicPr preferRelativeResize="0"/>
          <p:nvPr/>
        </p:nvPicPr>
        <p:blipFill rotWithShape="1">
          <a:blip r:embed="rId3">
            <a:alphaModFix/>
          </a:blip>
          <a:srcRect b="0" l="7552" r="0" t="0"/>
          <a:stretch/>
        </p:blipFill>
        <p:spPr>
          <a:xfrm>
            <a:off x="4260600" y="3395350"/>
            <a:ext cx="2535900" cy="1824400"/>
          </a:xfrm>
          <a:prstGeom prst="rect">
            <a:avLst/>
          </a:prstGeom>
          <a:noFill/>
          <a:ln>
            <a:noFill/>
          </a:ln>
        </p:spPr>
      </p:pic>
      <p:pic>
        <p:nvPicPr>
          <p:cNvPr id="257" name="Google Shape;257;p33"/>
          <p:cNvPicPr preferRelativeResize="0"/>
          <p:nvPr/>
        </p:nvPicPr>
        <p:blipFill rotWithShape="1">
          <a:blip r:embed="rId4">
            <a:alphaModFix/>
          </a:blip>
          <a:srcRect b="0" l="0" r="0" t="0"/>
          <a:stretch/>
        </p:blipFill>
        <p:spPr>
          <a:xfrm>
            <a:off x="6534100" y="3357275"/>
            <a:ext cx="2743150" cy="1900550"/>
          </a:xfrm>
          <a:prstGeom prst="rect">
            <a:avLst/>
          </a:prstGeom>
          <a:noFill/>
          <a:ln>
            <a:noFill/>
          </a:ln>
        </p:spPr>
      </p:pic>
      <p:sp>
        <p:nvSpPr>
          <p:cNvPr id="258" name="Google Shape;258;p33"/>
          <p:cNvSpPr txBox="1"/>
          <p:nvPr/>
        </p:nvSpPr>
        <p:spPr>
          <a:xfrm>
            <a:off x="4360500" y="468350"/>
            <a:ext cx="212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Before</a:t>
            </a:r>
            <a:endParaRPr b="1" i="1">
              <a:latin typeface="Lato"/>
              <a:ea typeface="Lato"/>
              <a:cs typeface="Lato"/>
              <a:sym typeface="Lato"/>
            </a:endParaRPr>
          </a:p>
        </p:txBody>
      </p:sp>
      <p:sp>
        <p:nvSpPr>
          <p:cNvPr id="259" name="Google Shape;259;p33"/>
          <p:cNvSpPr txBox="1"/>
          <p:nvPr/>
        </p:nvSpPr>
        <p:spPr>
          <a:xfrm>
            <a:off x="6841300" y="468350"/>
            <a:ext cx="212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After</a:t>
            </a:r>
            <a:endParaRPr b="1" i="1">
              <a:latin typeface="Lato"/>
              <a:ea typeface="Lato"/>
              <a:cs typeface="Lato"/>
              <a:sym typeface="Lato"/>
            </a:endParaRPr>
          </a:p>
        </p:txBody>
      </p:sp>
      <p:pic>
        <p:nvPicPr>
          <p:cNvPr id="260" name="Google Shape;260;p33"/>
          <p:cNvPicPr preferRelativeResize="0"/>
          <p:nvPr/>
        </p:nvPicPr>
        <p:blipFill>
          <a:blip r:embed="rId5">
            <a:alphaModFix/>
          </a:blip>
          <a:stretch>
            <a:fillRect/>
          </a:stretch>
        </p:blipFill>
        <p:spPr>
          <a:xfrm>
            <a:off x="6899863" y="940400"/>
            <a:ext cx="2011680" cy="2474367"/>
          </a:xfrm>
          <a:prstGeom prst="rect">
            <a:avLst/>
          </a:prstGeom>
          <a:noFill/>
          <a:ln>
            <a:noFill/>
          </a:ln>
        </p:spPr>
      </p:pic>
      <p:pic>
        <p:nvPicPr>
          <p:cNvPr id="261" name="Google Shape;261;p33"/>
          <p:cNvPicPr preferRelativeResize="0"/>
          <p:nvPr/>
        </p:nvPicPr>
        <p:blipFill>
          <a:blip r:embed="rId6">
            <a:alphaModFix/>
          </a:blip>
          <a:stretch>
            <a:fillRect/>
          </a:stretch>
        </p:blipFill>
        <p:spPr>
          <a:xfrm>
            <a:off x="4647663" y="868550"/>
            <a:ext cx="1554480" cy="26180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4"/>
          <p:cNvPicPr preferRelativeResize="0"/>
          <p:nvPr/>
        </p:nvPicPr>
        <p:blipFill rotWithShape="1">
          <a:blip r:embed="rId3">
            <a:alphaModFix/>
          </a:blip>
          <a:srcRect b="7834" l="0" r="0" t="7834"/>
          <a:stretch/>
        </p:blipFill>
        <p:spPr>
          <a:xfrm>
            <a:off x="0" y="0"/>
            <a:ext cx="9144003" cy="5143499"/>
          </a:xfrm>
          <a:prstGeom prst="rect">
            <a:avLst/>
          </a:prstGeom>
          <a:noFill/>
          <a:ln>
            <a:noFill/>
          </a:ln>
        </p:spPr>
      </p:pic>
      <p:sp>
        <p:nvSpPr>
          <p:cNvPr id="267" name="Google Shape;267;p34"/>
          <p:cNvSpPr/>
          <p:nvPr/>
        </p:nvSpPr>
        <p:spPr>
          <a:xfrm>
            <a:off x="17775" y="0"/>
            <a:ext cx="91263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I - KNN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 - K Nearest Neighbors</a:t>
            </a:r>
            <a:endParaRPr b="0">
              <a:latin typeface="Roboto"/>
              <a:ea typeface="Roboto"/>
              <a:cs typeface="Roboto"/>
              <a:sym typeface="Roboto"/>
            </a:endParaRPr>
          </a:p>
        </p:txBody>
      </p:sp>
      <p:sp>
        <p:nvSpPr>
          <p:cNvPr id="274" name="Google Shape;274;p35"/>
          <p:cNvSpPr txBox="1"/>
          <p:nvPr/>
        </p:nvSpPr>
        <p:spPr>
          <a:xfrm>
            <a:off x="196600" y="1279350"/>
            <a:ext cx="51513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Relies on the assumption that data points that are similar with each other will cluster with each other</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Algorithm calculated uses a distance function to estimate the distance between a given point and its </a:t>
            </a:r>
            <a:r>
              <a:rPr lang="en">
                <a:latin typeface="Lato"/>
                <a:ea typeface="Lato"/>
                <a:cs typeface="Lato"/>
                <a:sym typeface="Lato"/>
              </a:rPr>
              <a:t>neighbors</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Algorithm determines a label by evaluating the </a:t>
            </a:r>
            <a:r>
              <a:rPr i="1" lang="en">
                <a:latin typeface="Lato"/>
                <a:ea typeface="Lato"/>
                <a:cs typeface="Lato"/>
                <a:sym typeface="Lato"/>
              </a:rPr>
              <a:t>k </a:t>
            </a:r>
            <a:r>
              <a:rPr lang="en">
                <a:latin typeface="Lato"/>
                <a:ea typeface="Lato"/>
                <a:cs typeface="Lato"/>
                <a:sym typeface="Lato"/>
              </a:rPr>
              <a:t>neighbors and applying the most common label of that sample</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i="1" lang="en">
                <a:latin typeface="Lato"/>
                <a:ea typeface="Lato"/>
                <a:cs typeface="Lato"/>
                <a:sym typeface="Lato"/>
              </a:rPr>
              <a:t>For example, if k = 10, the algorithm will look at the ten nearest neighbors and apply the most common label of those 10 neighbors</a:t>
            </a:r>
            <a:endParaRPr i="1">
              <a:latin typeface="Lato"/>
              <a:ea typeface="Lato"/>
              <a:cs typeface="Lato"/>
              <a:sym typeface="Lato"/>
            </a:endParaRPr>
          </a:p>
        </p:txBody>
      </p:sp>
      <p:pic>
        <p:nvPicPr>
          <p:cNvPr id="275" name="Google Shape;275;p35"/>
          <p:cNvPicPr preferRelativeResize="0"/>
          <p:nvPr/>
        </p:nvPicPr>
        <p:blipFill>
          <a:blip r:embed="rId3">
            <a:alphaModFix/>
          </a:blip>
          <a:stretch>
            <a:fillRect/>
          </a:stretch>
        </p:blipFill>
        <p:spPr>
          <a:xfrm>
            <a:off x="5512550" y="1417350"/>
            <a:ext cx="3491299" cy="23088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196600" y="556650"/>
            <a:ext cx="71907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 - </a:t>
            </a:r>
            <a:r>
              <a:rPr b="0" lang="en">
                <a:latin typeface="Roboto"/>
                <a:ea typeface="Roboto"/>
                <a:cs typeface="Roboto"/>
                <a:sym typeface="Roboto"/>
              </a:rPr>
              <a:t>K Nearest Neighbors</a:t>
            </a:r>
            <a:endParaRPr b="0">
              <a:latin typeface="Roboto"/>
              <a:ea typeface="Roboto"/>
              <a:cs typeface="Roboto"/>
              <a:sym typeface="Roboto"/>
            </a:endParaRPr>
          </a:p>
        </p:txBody>
      </p:sp>
      <p:sp>
        <p:nvSpPr>
          <p:cNvPr id="281" name="Google Shape;281;p36"/>
          <p:cNvSpPr txBox="1"/>
          <p:nvPr/>
        </p:nvSpPr>
        <p:spPr>
          <a:xfrm>
            <a:off x="98100" y="1279350"/>
            <a:ext cx="4076700" cy="3563400"/>
          </a:xfrm>
          <a:prstGeom prst="rect">
            <a:avLst/>
          </a:prstGeom>
          <a:noFill/>
          <a:ln>
            <a:noFill/>
          </a:ln>
        </p:spPr>
        <p:txBody>
          <a:bodyPr anchorCtr="0" anchor="t" bIns="91425" lIns="91425" spcFirstLastPara="1" rIns="91425" wrap="square" tIns="91425">
            <a:spAutoFit/>
          </a:bodyPr>
          <a:lstStyle/>
          <a:p>
            <a:pPr indent="-203200" lvl="0" marL="114300" rtl="0" algn="l">
              <a:lnSpc>
                <a:spcPct val="150000"/>
              </a:lnSpc>
              <a:spcBef>
                <a:spcPts val="0"/>
              </a:spcBef>
              <a:spcAft>
                <a:spcPts val="0"/>
              </a:spcAft>
              <a:buSzPts val="1400"/>
              <a:buFont typeface="Lato"/>
              <a:buChar char="●"/>
            </a:pPr>
            <a:r>
              <a:rPr b="1" lang="en">
                <a:solidFill>
                  <a:srgbClr val="4A86E8"/>
                </a:solidFill>
                <a:latin typeface="Lato"/>
                <a:ea typeface="Lato"/>
                <a:cs typeface="Lato"/>
                <a:sym typeface="Lato"/>
              </a:rPr>
              <a:t>Accuracy</a:t>
            </a:r>
            <a:r>
              <a:rPr lang="en">
                <a:latin typeface="Lato"/>
                <a:ea typeface="Lato"/>
                <a:cs typeface="Lato"/>
                <a:sym typeface="Lato"/>
              </a:rPr>
              <a:t> is the primary model performance metric</a:t>
            </a:r>
            <a:r>
              <a:rPr i="1" lang="en">
                <a:latin typeface="Lato"/>
                <a:ea typeface="Lato"/>
                <a:cs typeface="Lato"/>
                <a:sym typeface="Lato"/>
              </a:rPr>
              <a:t>*</a:t>
            </a:r>
            <a:endParaRPr>
              <a:latin typeface="Lato"/>
              <a:ea typeface="Lato"/>
              <a:cs typeface="Lato"/>
              <a:sym typeface="Lato"/>
            </a:endParaRPr>
          </a:p>
          <a:p>
            <a:pPr indent="-203200" lvl="1" marL="400050" rtl="0" algn="l">
              <a:lnSpc>
                <a:spcPct val="150000"/>
              </a:lnSpc>
              <a:spcBef>
                <a:spcPts val="0"/>
              </a:spcBef>
              <a:spcAft>
                <a:spcPts val="0"/>
              </a:spcAft>
              <a:buSzPts val="1400"/>
              <a:buFont typeface="Lato"/>
              <a:buChar char="○"/>
            </a:pPr>
            <a:r>
              <a:rPr lang="en" sz="1100">
                <a:latin typeface="Lato"/>
                <a:ea typeface="Lato"/>
                <a:cs typeface="Lato"/>
                <a:sym typeface="Lato"/>
              </a:rPr>
              <a:t>*Precision and recall can be helpful at the </a:t>
            </a:r>
            <a:r>
              <a:rPr lang="en" sz="1100">
                <a:latin typeface="Lato"/>
                <a:ea typeface="Lato"/>
                <a:cs typeface="Lato"/>
                <a:sym typeface="Lato"/>
              </a:rPr>
              <a:t>class</a:t>
            </a:r>
            <a:r>
              <a:rPr lang="en" sz="1100">
                <a:latin typeface="Lato"/>
                <a:ea typeface="Lato"/>
                <a:cs typeface="Lato"/>
                <a:sym typeface="Lato"/>
              </a:rPr>
              <a:t> level but becomes complex to produce at the model-level when evaluating 24 classes </a:t>
            </a:r>
            <a:r>
              <a:rPr lang="en">
                <a:latin typeface="Lato"/>
                <a:ea typeface="Lato"/>
                <a:cs typeface="Lato"/>
                <a:sym typeface="Lato"/>
              </a:rPr>
              <a:t> </a:t>
            </a:r>
            <a:endParaRPr>
              <a:latin typeface="Lato"/>
              <a:ea typeface="Lato"/>
              <a:cs typeface="Lato"/>
              <a:sym typeface="Lato"/>
            </a:endParaRPr>
          </a:p>
          <a:p>
            <a:pPr indent="-203200" lvl="0" marL="114300" rtl="0" algn="l">
              <a:lnSpc>
                <a:spcPct val="150000"/>
              </a:lnSpc>
              <a:spcBef>
                <a:spcPts val="0"/>
              </a:spcBef>
              <a:spcAft>
                <a:spcPts val="0"/>
              </a:spcAft>
              <a:buSzPts val="1400"/>
              <a:buFont typeface="Lato"/>
              <a:buChar char="●"/>
            </a:pPr>
            <a:r>
              <a:rPr b="1" lang="en">
                <a:solidFill>
                  <a:srgbClr val="4A86E8"/>
                </a:solidFill>
                <a:latin typeface="Lato"/>
                <a:ea typeface="Lato"/>
                <a:cs typeface="Lato"/>
                <a:sym typeface="Lato"/>
              </a:rPr>
              <a:t>Diminishing returns</a:t>
            </a:r>
            <a:r>
              <a:rPr lang="en">
                <a:latin typeface="Lato"/>
                <a:ea typeface="Lato"/>
                <a:cs typeface="Lato"/>
                <a:sym typeface="Lato"/>
              </a:rPr>
              <a:t> were observed as we increased the </a:t>
            </a:r>
            <a:r>
              <a:rPr i="1" lang="en">
                <a:latin typeface="Lato"/>
                <a:ea typeface="Lato"/>
                <a:cs typeface="Lato"/>
                <a:sym typeface="Lato"/>
              </a:rPr>
              <a:t>k</a:t>
            </a:r>
            <a:r>
              <a:rPr lang="en">
                <a:latin typeface="Lato"/>
                <a:ea typeface="Lato"/>
                <a:cs typeface="Lato"/>
                <a:sym typeface="Lato"/>
              </a:rPr>
              <a:t> value from 3 up to 50</a:t>
            </a:r>
            <a:endParaRPr>
              <a:latin typeface="Lato"/>
              <a:ea typeface="Lato"/>
              <a:cs typeface="Lato"/>
              <a:sym typeface="Lato"/>
            </a:endParaRPr>
          </a:p>
          <a:p>
            <a:pPr indent="-203200" lvl="1" marL="400050" rtl="0" algn="l">
              <a:lnSpc>
                <a:spcPct val="150000"/>
              </a:lnSpc>
              <a:spcBef>
                <a:spcPts val="0"/>
              </a:spcBef>
              <a:spcAft>
                <a:spcPts val="0"/>
              </a:spcAft>
              <a:buSzPts val="1400"/>
              <a:buFont typeface="Lato"/>
              <a:buChar char="○"/>
            </a:pPr>
            <a:r>
              <a:rPr i="1" lang="en">
                <a:latin typeface="Lato"/>
                <a:ea typeface="Lato"/>
                <a:cs typeface="Lato"/>
                <a:sym typeface="Lato"/>
              </a:rPr>
              <a:t>k</a:t>
            </a:r>
            <a:r>
              <a:rPr lang="en">
                <a:latin typeface="Lato"/>
                <a:ea typeface="Lato"/>
                <a:cs typeface="Lato"/>
                <a:sym typeface="Lato"/>
              </a:rPr>
              <a:t>=3 produced an accuracy score of </a:t>
            </a:r>
            <a:r>
              <a:rPr b="1" lang="en">
                <a:solidFill>
                  <a:srgbClr val="4A86E8"/>
                </a:solidFill>
                <a:latin typeface="Lato"/>
                <a:ea typeface="Lato"/>
                <a:cs typeface="Lato"/>
                <a:sym typeface="Lato"/>
              </a:rPr>
              <a:t>99%</a:t>
            </a:r>
            <a:r>
              <a:rPr lang="en">
                <a:latin typeface="Lato"/>
                <a:ea typeface="Lato"/>
                <a:cs typeface="Lato"/>
                <a:sym typeface="Lato"/>
              </a:rPr>
              <a:t> on the test population while </a:t>
            </a:r>
            <a:r>
              <a:rPr i="1" lang="en">
                <a:latin typeface="Lato"/>
                <a:ea typeface="Lato"/>
                <a:cs typeface="Lato"/>
                <a:sym typeface="Lato"/>
              </a:rPr>
              <a:t>k</a:t>
            </a:r>
            <a:r>
              <a:rPr lang="en">
                <a:latin typeface="Lato"/>
                <a:ea typeface="Lato"/>
                <a:cs typeface="Lato"/>
                <a:sym typeface="Lato"/>
              </a:rPr>
              <a:t>=50 produced just 85% accuracy</a:t>
            </a:r>
            <a:endParaRPr>
              <a:latin typeface="Lato"/>
              <a:ea typeface="Lato"/>
              <a:cs typeface="Lato"/>
              <a:sym typeface="Lato"/>
            </a:endParaRPr>
          </a:p>
          <a:p>
            <a:pPr indent="-203200" lvl="0" marL="114300" rtl="0" algn="l">
              <a:lnSpc>
                <a:spcPct val="150000"/>
              </a:lnSpc>
              <a:spcBef>
                <a:spcPts val="0"/>
              </a:spcBef>
              <a:spcAft>
                <a:spcPts val="0"/>
              </a:spcAft>
              <a:buSzPts val="1400"/>
              <a:buFont typeface="Lato"/>
              <a:buChar char="●"/>
            </a:pPr>
            <a:r>
              <a:rPr b="1" lang="en">
                <a:solidFill>
                  <a:srgbClr val="4A86E8"/>
                </a:solidFill>
                <a:latin typeface="Lato"/>
                <a:ea typeface="Lato"/>
                <a:cs typeface="Lato"/>
                <a:sym typeface="Lato"/>
              </a:rPr>
              <a:t>Highest Accuracy Achieved: </a:t>
            </a:r>
            <a:r>
              <a:rPr b="1" lang="en">
                <a:solidFill>
                  <a:srgbClr val="4A86E8"/>
                </a:solidFill>
                <a:latin typeface="Lato"/>
                <a:ea typeface="Lato"/>
                <a:cs typeface="Lato"/>
                <a:sym typeface="Lato"/>
              </a:rPr>
              <a:t>99.00</a:t>
            </a:r>
            <a:r>
              <a:rPr b="1" lang="en">
                <a:solidFill>
                  <a:srgbClr val="4A86E8"/>
                </a:solidFill>
                <a:latin typeface="Lato"/>
                <a:ea typeface="Lato"/>
                <a:cs typeface="Lato"/>
                <a:sym typeface="Lato"/>
              </a:rPr>
              <a:t>%</a:t>
            </a:r>
            <a:endParaRPr b="1">
              <a:latin typeface="Lato"/>
              <a:ea typeface="Lato"/>
              <a:cs typeface="Lato"/>
              <a:sym typeface="Lato"/>
            </a:endParaRPr>
          </a:p>
        </p:txBody>
      </p:sp>
      <p:grpSp>
        <p:nvGrpSpPr>
          <p:cNvPr id="282" name="Google Shape;282;p36"/>
          <p:cNvGrpSpPr/>
          <p:nvPr/>
        </p:nvGrpSpPr>
        <p:grpSpPr>
          <a:xfrm>
            <a:off x="4798452" y="1471218"/>
            <a:ext cx="3919904" cy="3109712"/>
            <a:chOff x="4354277" y="3543525"/>
            <a:chExt cx="2227598" cy="1599975"/>
          </a:xfrm>
        </p:grpSpPr>
        <p:pic>
          <p:nvPicPr>
            <p:cNvPr id="283" name="Google Shape;283;p36"/>
            <p:cNvPicPr preferRelativeResize="0"/>
            <p:nvPr/>
          </p:nvPicPr>
          <p:blipFill>
            <a:blip r:embed="rId3">
              <a:alphaModFix/>
            </a:blip>
            <a:stretch>
              <a:fillRect/>
            </a:stretch>
          </p:blipFill>
          <p:spPr>
            <a:xfrm>
              <a:off x="4354277" y="3543525"/>
              <a:ext cx="2227598" cy="1599975"/>
            </a:xfrm>
            <a:prstGeom prst="rect">
              <a:avLst/>
            </a:prstGeom>
            <a:noFill/>
            <a:ln>
              <a:noFill/>
            </a:ln>
          </p:spPr>
        </p:pic>
        <p:cxnSp>
          <p:nvCxnSpPr>
            <p:cNvPr id="284" name="Google Shape;284;p36"/>
            <p:cNvCxnSpPr/>
            <p:nvPr/>
          </p:nvCxnSpPr>
          <p:spPr>
            <a:xfrm>
              <a:off x="4737650" y="3683975"/>
              <a:ext cx="1740600" cy="1170900"/>
            </a:xfrm>
            <a:prstGeom prst="straightConnector1">
              <a:avLst/>
            </a:prstGeom>
            <a:noFill/>
            <a:ln cap="flat" cmpd="sng" w="9525">
              <a:solidFill>
                <a:srgbClr val="FF0000"/>
              </a:solidFill>
              <a:prstDash val="dash"/>
              <a:round/>
              <a:headEnd len="med" w="med" type="none"/>
              <a:tailEnd len="med" w="med"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7"/>
          <p:cNvPicPr preferRelativeResize="0"/>
          <p:nvPr/>
        </p:nvPicPr>
        <p:blipFill rotWithShape="1">
          <a:blip r:embed="rId3">
            <a:alphaModFix/>
          </a:blip>
          <a:srcRect b="7834" l="0" r="0" t="7834"/>
          <a:stretch/>
        </p:blipFill>
        <p:spPr>
          <a:xfrm>
            <a:off x="0" y="0"/>
            <a:ext cx="9144003" cy="5143499"/>
          </a:xfrm>
          <a:prstGeom prst="rect">
            <a:avLst/>
          </a:prstGeom>
          <a:noFill/>
          <a:ln>
            <a:noFill/>
          </a:ln>
        </p:spPr>
      </p:pic>
      <p:sp>
        <p:nvSpPr>
          <p:cNvPr id="290" name="Google Shape;290;p37"/>
          <p:cNvSpPr/>
          <p:nvPr/>
        </p:nvSpPr>
        <p:spPr>
          <a:xfrm>
            <a:off x="17775" y="0"/>
            <a:ext cx="91263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II - CNN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II - CNN Intro</a:t>
            </a:r>
            <a:endParaRPr b="0">
              <a:latin typeface="Roboto"/>
              <a:ea typeface="Roboto"/>
              <a:cs typeface="Roboto"/>
              <a:sym typeface="Roboto"/>
            </a:endParaRPr>
          </a:p>
        </p:txBody>
      </p:sp>
      <p:sp>
        <p:nvSpPr>
          <p:cNvPr id="297" name="Google Shape;297;p38"/>
          <p:cNvSpPr txBox="1"/>
          <p:nvPr/>
        </p:nvSpPr>
        <p:spPr>
          <a:xfrm>
            <a:off x="196600" y="1343025"/>
            <a:ext cx="8662200" cy="2047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 sz="1100">
                <a:latin typeface="Lato"/>
                <a:ea typeface="Lato"/>
                <a:cs typeface="Lato"/>
                <a:sym typeface="Lato"/>
              </a:rPr>
              <a:t>Concept inspired by biology and how human brains process visual information.  Visual cortexes contain neurons that trigger only in response to specific shapes (such as edges, or horizontal lines).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CNNs use </a:t>
            </a:r>
            <a:r>
              <a:rPr b="1" lang="en" sz="1100">
                <a:solidFill>
                  <a:srgbClr val="4A86E8"/>
                </a:solidFill>
                <a:latin typeface="Lato"/>
                <a:ea typeface="Lato"/>
                <a:cs typeface="Lato"/>
                <a:sym typeface="Lato"/>
              </a:rPr>
              <a:t>kernels</a:t>
            </a:r>
            <a:r>
              <a:rPr lang="en" sz="1100">
                <a:latin typeface="Lato"/>
                <a:ea typeface="Lato"/>
                <a:cs typeface="Lato"/>
                <a:sym typeface="Lato"/>
              </a:rPr>
              <a:t> and </a:t>
            </a:r>
            <a:r>
              <a:rPr b="1" lang="en" sz="1100">
                <a:solidFill>
                  <a:srgbClr val="4A86E8"/>
                </a:solidFill>
                <a:latin typeface="Lato"/>
                <a:ea typeface="Lato"/>
                <a:cs typeface="Lato"/>
                <a:sym typeface="Lato"/>
              </a:rPr>
              <a:t>convolutions</a:t>
            </a:r>
            <a:r>
              <a:rPr lang="en" sz="1100">
                <a:latin typeface="Lato"/>
                <a:ea typeface="Lato"/>
                <a:cs typeface="Lato"/>
                <a:sym typeface="Lato"/>
              </a:rPr>
              <a:t> to identify patterns.  </a:t>
            </a:r>
            <a:endParaRPr sz="1100">
              <a:latin typeface="Lato"/>
              <a:ea typeface="Lato"/>
              <a:cs typeface="Lato"/>
              <a:sym typeface="Lato"/>
            </a:endParaRPr>
          </a:p>
          <a:p>
            <a:pPr indent="-184150" lvl="1" marL="685800" rtl="0" algn="l">
              <a:spcBef>
                <a:spcPts val="0"/>
              </a:spcBef>
              <a:spcAft>
                <a:spcPts val="0"/>
              </a:spcAft>
              <a:buSzPts val="1100"/>
              <a:buFont typeface="Lato"/>
              <a:buChar char="○"/>
            </a:pPr>
            <a:r>
              <a:rPr lang="en" sz="1100">
                <a:latin typeface="Lato"/>
                <a:ea typeface="Lato"/>
                <a:cs typeface="Lato"/>
                <a:sym typeface="Lato"/>
              </a:rPr>
              <a:t>The </a:t>
            </a:r>
            <a:r>
              <a:rPr b="1" lang="en" sz="1100">
                <a:solidFill>
                  <a:srgbClr val="4A86E8"/>
                </a:solidFill>
                <a:latin typeface="Lato"/>
                <a:ea typeface="Lato"/>
                <a:cs typeface="Lato"/>
                <a:sym typeface="Lato"/>
              </a:rPr>
              <a:t>kernel</a:t>
            </a:r>
            <a:r>
              <a:rPr lang="en" sz="1100">
                <a:latin typeface="Lato"/>
                <a:ea typeface="Lato"/>
                <a:cs typeface="Lato"/>
                <a:sym typeface="Lato"/>
              </a:rPr>
              <a:t> itself can be thought of like a window as it slides across the input image in search of patterns</a:t>
            </a:r>
            <a:endParaRPr sz="1100">
              <a:latin typeface="Lato"/>
              <a:ea typeface="Lato"/>
              <a:cs typeface="Lato"/>
              <a:sym typeface="Lato"/>
            </a:endParaRPr>
          </a:p>
          <a:p>
            <a:pPr indent="-184150" lvl="1" marL="685800" rtl="0" algn="l">
              <a:spcBef>
                <a:spcPts val="0"/>
              </a:spcBef>
              <a:spcAft>
                <a:spcPts val="0"/>
              </a:spcAft>
              <a:buSzPts val="1100"/>
              <a:buFont typeface="Lato"/>
              <a:buChar char="○"/>
            </a:pPr>
            <a:r>
              <a:rPr b="1" lang="en" sz="1100">
                <a:solidFill>
                  <a:srgbClr val="4A86E8"/>
                </a:solidFill>
                <a:latin typeface="Lato"/>
                <a:ea typeface="Lato"/>
                <a:cs typeface="Lato"/>
                <a:sym typeface="Lato"/>
              </a:rPr>
              <a:t>Convolutions</a:t>
            </a:r>
            <a:r>
              <a:rPr lang="en" sz="1100">
                <a:latin typeface="Lato"/>
                <a:ea typeface="Lato"/>
                <a:cs typeface="Lato"/>
                <a:sym typeface="Lato"/>
              </a:rPr>
              <a:t> are mathematical mathematical </a:t>
            </a:r>
            <a:r>
              <a:rPr lang="en" sz="1100">
                <a:latin typeface="Lato"/>
                <a:ea typeface="Lato"/>
                <a:cs typeface="Lato"/>
                <a:sym typeface="Lato"/>
              </a:rPr>
              <a:t>functions/techniques</a:t>
            </a:r>
            <a:r>
              <a:rPr lang="en" sz="1100">
                <a:latin typeface="Lato"/>
                <a:ea typeface="Lato"/>
                <a:cs typeface="Lato"/>
                <a:sym typeface="Lato"/>
              </a:rPr>
              <a:t> that are performed on the image to help the kernel </a:t>
            </a:r>
            <a:r>
              <a:rPr lang="en" sz="1100">
                <a:latin typeface="Lato"/>
                <a:ea typeface="Lato"/>
                <a:cs typeface="Lato"/>
                <a:sym typeface="Lato"/>
              </a:rPr>
              <a:t>identify</a:t>
            </a:r>
            <a:r>
              <a:rPr lang="en" sz="1100">
                <a:latin typeface="Lato"/>
                <a:ea typeface="Lato"/>
                <a:cs typeface="Lato"/>
                <a:sym typeface="Lato"/>
              </a:rPr>
              <a:t> patterns (e.g edge detection, embossing, blurring, sharpening, etc)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The product is an array that comes as a result of multiplying the kernel and image together called the “</a:t>
            </a:r>
            <a:r>
              <a:rPr b="1" lang="en" sz="1100">
                <a:solidFill>
                  <a:srgbClr val="4A86E8"/>
                </a:solidFill>
                <a:latin typeface="Lato"/>
                <a:ea typeface="Lato"/>
                <a:cs typeface="Lato"/>
                <a:sym typeface="Lato"/>
              </a:rPr>
              <a:t>feature map</a:t>
            </a:r>
            <a:r>
              <a:rPr lang="en" sz="1100">
                <a:latin typeface="Lato"/>
                <a:ea typeface="Lato"/>
                <a:cs typeface="Lato"/>
                <a:sym typeface="Lato"/>
              </a:rPr>
              <a:t>.” </a:t>
            </a:r>
            <a:endParaRPr sz="1100">
              <a:latin typeface="Lato"/>
              <a:ea typeface="Lato"/>
              <a:cs typeface="Lato"/>
              <a:sym typeface="Lato"/>
            </a:endParaRPr>
          </a:p>
          <a:p>
            <a:pPr indent="-184150" lvl="1" marL="685800" rtl="0" algn="l">
              <a:spcBef>
                <a:spcPts val="0"/>
              </a:spcBef>
              <a:spcAft>
                <a:spcPts val="0"/>
              </a:spcAft>
              <a:buSzPts val="1100"/>
              <a:buFont typeface="Lato"/>
              <a:buChar char="○"/>
            </a:pPr>
            <a:r>
              <a:rPr lang="en" sz="1100">
                <a:latin typeface="Lato"/>
                <a:ea typeface="Lato"/>
                <a:cs typeface="Lato"/>
                <a:sym typeface="Lato"/>
              </a:rPr>
              <a:t>The feature map is essentially a “map” that points to where that particular pattern (or feature) is located in the original image.  Feature maps become more and more complex in later layers of the neural network.  Initial layers can identify things such as diagonal lines, intermediate layers can identify things such as eyes, and advanced layers identify things like faces and buildings.  </a:t>
            </a:r>
            <a:endParaRPr sz="1100">
              <a:latin typeface="Lato"/>
              <a:ea typeface="Lato"/>
              <a:cs typeface="Lato"/>
              <a:sym typeface="Lato"/>
            </a:endParaRPr>
          </a:p>
          <a:p>
            <a:pPr indent="0" lvl="0" marL="0" rtl="0" algn="l">
              <a:lnSpc>
                <a:spcPct val="150000"/>
              </a:lnSpc>
              <a:spcBef>
                <a:spcPts val="0"/>
              </a:spcBef>
              <a:spcAft>
                <a:spcPts val="0"/>
              </a:spcAft>
              <a:buNone/>
            </a:pPr>
            <a:r>
              <a:t/>
            </a:r>
            <a:endParaRPr sz="1100">
              <a:latin typeface="Lato"/>
              <a:ea typeface="Lato"/>
              <a:cs typeface="Lato"/>
              <a:sym typeface="Lato"/>
            </a:endParaRPr>
          </a:p>
        </p:txBody>
      </p:sp>
      <p:pic>
        <p:nvPicPr>
          <p:cNvPr id="298" name="Google Shape;298;p38"/>
          <p:cNvPicPr preferRelativeResize="0"/>
          <p:nvPr/>
        </p:nvPicPr>
        <p:blipFill>
          <a:blip r:embed="rId3">
            <a:alphaModFix/>
          </a:blip>
          <a:stretch>
            <a:fillRect/>
          </a:stretch>
        </p:blipFill>
        <p:spPr>
          <a:xfrm>
            <a:off x="162725" y="3997350"/>
            <a:ext cx="1146150" cy="1146150"/>
          </a:xfrm>
          <a:prstGeom prst="rect">
            <a:avLst/>
          </a:prstGeom>
          <a:noFill/>
          <a:ln>
            <a:noFill/>
          </a:ln>
        </p:spPr>
      </p:pic>
      <p:pic>
        <p:nvPicPr>
          <p:cNvPr id="299" name="Google Shape;299;p38"/>
          <p:cNvPicPr preferRelativeResize="0"/>
          <p:nvPr/>
        </p:nvPicPr>
        <p:blipFill>
          <a:blip r:embed="rId4">
            <a:alphaModFix/>
          </a:blip>
          <a:stretch>
            <a:fillRect/>
          </a:stretch>
        </p:blipFill>
        <p:spPr>
          <a:xfrm>
            <a:off x="1491487" y="4067600"/>
            <a:ext cx="1075900" cy="1075900"/>
          </a:xfrm>
          <a:prstGeom prst="rect">
            <a:avLst/>
          </a:prstGeom>
          <a:noFill/>
          <a:ln>
            <a:noFill/>
          </a:ln>
        </p:spPr>
      </p:pic>
      <p:pic>
        <p:nvPicPr>
          <p:cNvPr id="300" name="Google Shape;300;p38"/>
          <p:cNvPicPr preferRelativeResize="0"/>
          <p:nvPr/>
        </p:nvPicPr>
        <p:blipFill>
          <a:blip r:embed="rId5">
            <a:alphaModFix/>
          </a:blip>
          <a:stretch>
            <a:fillRect/>
          </a:stretch>
        </p:blipFill>
        <p:spPr>
          <a:xfrm>
            <a:off x="2616900" y="4067600"/>
            <a:ext cx="1014592" cy="1075900"/>
          </a:xfrm>
          <a:prstGeom prst="rect">
            <a:avLst/>
          </a:prstGeom>
          <a:noFill/>
          <a:ln>
            <a:noFill/>
          </a:ln>
        </p:spPr>
      </p:pic>
      <p:pic>
        <p:nvPicPr>
          <p:cNvPr id="301" name="Google Shape;301;p38"/>
          <p:cNvPicPr preferRelativeResize="0"/>
          <p:nvPr/>
        </p:nvPicPr>
        <p:blipFill>
          <a:blip r:embed="rId6">
            <a:alphaModFix/>
          </a:blip>
          <a:stretch>
            <a:fillRect/>
          </a:stretch>
        </p:blipFill>
        <p:spPr>
          <a:xfrm>
            <a:off x="3681025" y="4067600"/>
            <a:ext cx="1075900" cy="1075900"/>
          </a:xfrm>
          <a:prstGeom prst="rect">
            <a:avLst/>
          </a:prstGeom>
          <a:noFill/>
          <a:ln>
            <a:noFill/>
          </a:ln>
        </p:spPr>
      </p:pic>
      <p:pic>
        <p:nvPicPr>
          <p:cNvPr id="302" name="Google Shape;302;p38"/>
          <p:cNvPicPr preferRelativeResize="0"/>
          <p:nvPr/>
        </p:nvPicPr>
        <p:blipFill>
          <a:blip r:embed="rId7">
            <a:alphaModFix/>
          </a:blip>
          <a:stretch>
            <a:fillRect/>
          </a:stretch>
        </p:blipFill>
        <p:spPr>
          <a:xfrm>
            <a:off x="4756925" y="4067600"/>
            <a:ext cx="1075900" cy="1075900"/>
          </a:xfrm>
          <a:prstGeom prst="rect">
            <a:avLst/>
          </a:prstGeom>
          <a:noFill/>
          <a:ln>
            <a:noFill/>
          </a:ln>
        </p:spPr>
      </p:pic>
      <p:pic>
        <p:nvPicPr>
          <p:cNvPr id="303" name="Google Shape;303;p38"/>
          <p:cNvPicPr preferRelativeResize="0"/>
          <p:nvPr/>
        </p:nvPicPr>
        <p:blipFill>
          <a:blip r:embed="rId8">
            <a:alphaModFix/>
          </a:blip>
          <a:stretch>
            <a:fillRect/>
          </a:stretch>
        </p:blipFill>
        <p:spPr>
          <a:xfrm>
            <a:off x="5832825" y="4067600"/>
            <a:ext cx="1075900" cy="1075900"/>
          </a:xfrm>
          <a:prstGeom prst="rect">
            <a:avLst/>
          </a:prstGeom>
          <a:noFill/>
          <a:ln>
            <a:noFill/>
          </a:ln>
        </p:spPr>
      </p:pic>
      <p:pic>
        <p:nvPicPr>
          <p:cNvPr id="304" name="Google Shape;304;p38"/>
          <p:cNvPicPr preferRelativeResize="0"/>
          <p:nvPr/>
        </p:nvPicPr>
        <p:blipFill>
          <a:blip r:embed="rId9">
            <a:alphaModFix/>
          </a:blip>
          <a:stretch>
            <a:fillRect/>
          </a:stretch>
        </p:blipFill>
        <p:spPr>
          <a:xfrm>
            <a:off x="6908725" y="4067600"/>
            <a:ext cx="1075900" cy="1075900"/>
          </a:xfrm>
          <a:prstGeom prst="rect">
            <a:avLst/>
          </a:prstGeom>
          <a:noFill/>
          <a:ln>
            <a:noFill/>
          </a:ln>
        </p:spPr>
      </p:pic>
      <p:pic>
        <p:nvPicPr>
          <p:cNvPr id="305" name="Google Shape;305;p38"/>
          <p:cNvPicPr preferRelativeResize="0"/>
          <p:nvPr/>
        </p:nvPicPr>
        <p:blipFill>
          <a:blip r:embed="rId10">
            <a:alphaModFix/>
          </a:blip>
          <a:stretch>
            <a:fillRect/>
          </a:stretch>
        </p:blipFill>
        <p:spPr>
          <a:xfrm>
            <a:off x="7984625" y="4067600"/>
            <a:ext cx="1075900" cy="1075900"/>
          </a:xfrm>
          <a:prstGeom prst="rect">
            <a:avLst/>
          </a:prstGeom>
          <a:noFill/>
          <a:ln>
            <a:noFill/>
          </a:ln>
        </p:spPr>
      </p:pic>
      <p:cxnSp>
        <p:nvCxnSpPr>
          <p:cNvPr id="306" name="Google Shape;306;p38"/>
          <p:cNvCxnSpPr/>
          <p:nvPr/>
        </p:nvCxnSpPr>
        <p:spPr>
          <a:xfrm>
            <a:off x="304400" y="3676150"/>
            <a:ext cx="8593200" cy="0"/>
          </a:xfrm>
          <a:prstGeom prst="straightConnector1">
            <a:avLst/>
          </a:prstGeom>
          <a:noFill/>
          <a:ln cap="flat" cmpd="sng" w="9525">
            <a:solidFill>
              <a:srgbClr val="9E9E9E"/>
            </a:solidFill>
            <a:prstDash val="solid"/>
            <a:round/>
            <a:headEnd len="med" w="med" type="none"/>
            <a:tailEnd len="med" w="med" type="none"/>
          </a:ln>
        </p:spPr>
      </p:cxnSp>
      <p:sp>
        <p:nvSpPr>
          <p:cNvPr id="307" name="Google Shape;307;p38"/>
          <p:cNvSpPr txBox="1"/>
          <p:nvPr/>
        </p:nvSpPr>
        <p:spPr>
          <a:xfrm>
            <a:off x="310050" y="3514600"/>
            <a:ext cx="969300" cy="323100"/>
          </a:xfrm>
          <a:prstGeom prst="rect">
            <a:avLst/>
          </a:prstGeom>
          <a:solidFill>
            <a:srgbClr val="FFFFFF"/>
          </a:solidFill>
          <a:ln>
            <a:noFill/>
          </a:ln>
        </p:spPr>
        <p:txBody>
          <a:bodyPr anchorCtr="0" anchor="t" bIns="91425" lIns="0" spcFirstLastPara="1" rIns="0" wrap="square" tIns="91425">
            <a:spAutoFit/>
          </a:bodyPr>
          <a:lstStyle/>
          <a:p>
            <a:pPr indent="0" lvl="0" marL="0" rtl="0" algn="l">
              <a:spcBef>
                <a:spcPts val="0"/>
              </a:spcBef>
              <a:spcAft>
                <a:spcPts val="0"/>
              </a:spcAft>
              <a:buNone/>
            </a:pPr>
            <a:r>
              <a:rPr b="1" lang="en" sz="900">
                <a:solidFill>
                  <a:srgbClr val="4A86E8"/>
                </a:solidFill>
                <a:latin typeface="Lato"/>
                <a:ea typeface="Lato"/>
                <a:cs typeface="Lato"/>
                <a:sym typeface="Lato"/>
              </a:rPr>
              <a:t>Less Convolutions</a:t>
            </a:r>
            <a:endParaRPr b="1" sz="900">
              <a:solidFill>
                <a:srgbClr val="4A86E8"/>
              </a:solidFill>
              <a:latin typeface="Lato"/>
              <a:ea typeface="Lato"/>
              <a:cs typeface="Lato"/>
              <a:sym typeface="Lato"/>
            </a:endParaRPr>
          </a:p>
        </p:txBody>
      </p:sp>
      <p:sp>
        <p:nvSpPr>
          <p:cNvPr id="308" name="Google Shape;308;p38"/>
          <p:cNvSpPr txBox="1"/>
          <p:nvPr/>
        </p:nvSpPr>
        <p:spPr>
          <a:xfrm>
            <a:off x="7800025" y="3514600"/>
            <a:ext cx="1075800" cy="323100"/>
          </a:xfrm>
          <a:prstGeom prst="rect">
            <a:avLst/>
          </a:prstGeom>
          <a:solidFill>
            <a:srgbClr val="FFFFFF"/>
          </a:solidFill>
          <a:ln>
            <a:noFill/>
          </a:ln>
        </p:spPr>
        <p:txBody>
          <a:bodyPr anchorCtr="0" anchor="t" bIns="91425" lIns="0" spcFirstLastPara="1" rIns="0" wrap="square" tIns="91425">
            <a:spAutoFit/>
          </a:bodyPr>
          <a:lstStyle/>
          <a:p>
            <a:pPr indent="0" lvl="0" marL="0" rtl="0" algn="r">
              <a:spcBef>
                <a:spcPts val="0"/>
              </a:spcBef>
              <a:spcAft>
                <a:spcPts val="0"/>
              </a:spcAft>
              <a:buNone/>
            </a:pPr>
            <a:r>
              <a:rPr b="1" lang="en" sz="900">
                <a:solidFill>
                  <a:srgbClr val="4A86E8"/>
                </a:solidFill>
                <a:latin typeface="Lato"/>
                <a:ea typeface="Lato"/>
                <a:cs typeface="Lato"/>
                <a:sym typeface="Lato"/>
              </a:rPr>
              <a:t>More</a:t>
            </a:r>
            <a:r>
              <a:rPr b="1" lang="en" sz="900">
                <a:solidFill>
                  <a:srgbClr val="4A86E8"/>
                </a:solidFill>
                <a:latin typeface="Lato"/>
                <a:ea typeface="Lato"/>
                <a:cs typeface="Lato"/>
                <a:sym typeface="Lato"/>
              </a:rPr>
              <a:t> Convolutions</a:t>
            </a:r>
            <a:endParaRPr b="1" sz="900">
              <a:solidFill>
                <a:srgbClr val="4A86E8"/>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